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753600" cy="13004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1456"/>
  </p:normalViewPr>
  <p:slideViewPr>
    <p:cSldViewPr snapToGrid="0" snapToObjects="1">
      <p:cViewPr>
        <p:scale>
          <a:sx n="83" d="100"/>
          <a:sy n="83" d="100"/>
        </p:scale>
        <p:origin x="2616" y="-1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13766820"/>
      </p:ext>
    </p:extLst>
  </p:cSld>
  <p:clrMap bg1="lt1" tx1="dk1" bg2="lt2" tx2="dk2" accent1="accent1" accent2="accent2" accent3="accent3" accent4="accent4" accent5="accent5" accent6="accent6" hlink="hlink" folHlink="folHlink"/>
  <p:notesStyle>
    <a:lvl1pPr defTabSz="457200" latinLnBrk="0">
      <a:lnSpc>
        <a:spcPct val="117999"/>
      </a:lnSpc>
      <a:defRPr sz="2800">
        <a:latin typeface="Helvetica Neue"/>
        <a:ea typeface="Helvetica Neue"/>
        <a:cs typeface="Helvetica Neue"/>
        <a:sym typeface="Helvetica Neue"/>
      </a:defRPr>
    </a:lvl1pPr>
    <a:lvl2pPr indent="228600" defTabSz="457200" latinLnBrk="0">
      <a:lnSpc>
        <a:spcPct val="117999"/>
      </a:lnSpc>
      <a:defRPr sz="2800">
        <a:latin typeface="Helvetica Neue"/>
        <a:ea typeface="Helvetica Neue"/>
        <a:cs typeface="Helvetica Neue"/>
        <a:sym typeface="Helvetica Neue"/>
      </a:defRPr>
    </a:lvl2pPr>
    <a:lvl3pPr indent="457200" defTabSz="457200" latinLnBrk="0">
      <a:lnSpc>
        <a:spcPct val="117999"/>
      </a:lnSpc>
      <a:defRPr sz="2800">
        <a:latin typeface="Helvetica Neue"/>
        <a:ea typeface="Helvetica Neue"/>
        <a:cs typeface="Helvetica Neue"/>
        <a:sym typeface="Helvetica Neue"/>
      </a:defRPr>
    </a:lvl3pPr>
    <a:lvl4pPr indent="685800" defTabSz="457200" latinLnBrk="0">
      <a:lnSpc>
        <a:spcPct val="117999"/>
      </a:lnSpc>
      <a:defRPr sz="2800">
        <a:latin typeface="Helvetica Neue"/>
        <a:ea typeface="Helvetica Neue"/>
        <a:cs typeface="Helvetica Neue"/>
        <a:sym typeface="Helvetica Neue"/>
      </a:defRPr>
    </a:lvl4pPr>
    <a:lvl5pPr indent="914400" defTabSz="457200" latinLnBrk="0">
      <a:lnSpc>
        <a:spcPct val="117999"/>
      </a:lnSpc>
      <a:defRPr sz="2800">
        <a:latin typeface="Helvetica Neue"/>
        <a:ea typeface="Helvetica Neue"/>
        <a:cs typeface="Helvetica Neue"/>
        <a:sym typeface="Helvetica Neue"/>
      </a:defRPr>
    </a:lvl5pPr>
    <a:lvl6pPr indent="1143000" defTabSz="457200" latinLnBrk="0">
      <a:lnSpc>
        <a:spcPct val="117999"/>
      </a:lnSpc>
      <a:defRPr sz="2800">
        <a:latin typeface="Helvetica Neue"/>
        <a:ea typeface="Helvetica Neue"/>
        <a:cs typeface="Helvetica Neue"/>
        <a:sym typeface="Helvetica Neue"/>
      </a:defRPr>
    </a:lvl6pPr>
    <a:lvl7pPr indent="1371600" defTabSz="457200" latinLnBrk="0">
      <a:lnSpc>
        <a:spcPct val="117999"/>
      </a:lnSpc>
      <a:defRPr sz="2800">
        <a:latin typeface="Helvetica Neue"/>
        <a:ea typeface="Helvetica Neue"/>
        <a:cs typeface="Helvetica Neue"/>
        <a:sym typeface="Helvetica Neue"/>
      </a:defRPr>
    </a:lvl7pPr>
    <a:lvl8pPr indent="1600200" defTabSz="457200" latinLnBrk="0">
      <a:lnSpc>
        <a:spcPct val="117999"/>
      </a:lnSpc>
      <a:defRPr sz="2800">
        <a:latin typeface="Helvetica Neue"/>
        <a:ea typeface="Helvetica Neue"/>
        <a:cs typeface="Helvetica Neue"/>
        <a:sym typeface="Helvetica Neue"/>
      </a:defRPr>
    </a:lvl8pPr>
    <a:lvl9pPr indent="1828800" defTabSz="457200" latinLnBrk="0">
      <a:lnSpc>
        <a:spcPct val="117999"/>
      </a:lnSpc>
      <a:defRPr sz="28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952500" y="7616825"/>
            <a:ext cx="7848600" cy="558800"/>
          </a:xfrm>
          <a:prstGeom prst="rect">
            <a:avLst/>
          </a:prstGeom>
        </p:spPr>
        <p:txBody>
          <a:bodyPr>
            <a:spAutoFit/>
          </a:bodyPr>
          <a:lstStyle>
            <a:lvl1pPr>
              <a:defRPr sz="3200">
                <a:latin typeface="Helvetica"/>
                <a:ea typeface="Helvetica"/>
                <a:cs typeface="Helvetica"/>
                <a:sym typeface="Helvetica"/>
              </a:defRPr>
            </a:lvl1pPr>
          </a:lstStyle>
          <a:p>
            <a:r>
              <a:t>–Johnny Appleseed</a:t>
            </a:r>
          </a:p>
        </p:txBody>
      </p:sp>
      <p:sp>
        <p:nvSpPr>
          <p:cNvPr id="94" name="“Type a quote here.”"/>
          <p:cNvSpPr>
            <a:spLocks noGrp="1"/>
          </p:cNvSpPr>
          <p:nvPr>
            <p:ph type="body" sz="quarter" idx="14"/>
          </p:nvPr>
        </p:nvSpPr>
        <p:spPr>
          <a:xfrm>
            <a:off x="952500" y="5883275"/>
            <a:ext cx="7848600" cy="838201"/>
          </a:xfrm>
          <a:prstGeom prst="rect">
            <a:avLst/>
          </a:prstGeom>
        </p:spPr>
        <p:txBody>
          <a:bodyPr anchor="ctr">
            <a:spAutoFit/>
          </a:bodyPr>
          <a:lstStyle>
            <a:lvl1pPr>
              <a:defRPr sz="5000"/>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2844800"/>
            <a:ext cx="9753600" cy="7315200"/>
          </a:xfrm>
          <a:prstGeom prst="rect">
            <a:avLst/>
          </a:prstGeom>
        </p:spPr>
        <p:txBody>
          <a:bodyPr lIns="91439" tIns="45719" rIns="91439" bIns="45719">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13"/>
          </p:nvPr>
        </p:nvSpPr>
        <p:spPr>
          <a:xfrm>
            <a:off x="1204912" y="3321050"/>
            <a:ext cx="7334251" cy="4438650"/>
          </a:xfrm>
          <a:prstGeom prst="rect">
            <a:avLst/>
          </a:prstGeom>
        </p:spPr>
        <p:txBody>
          <a:bodyPr lIns="91439" tIns="45719" rIns="91439" bIns="45719">
            <a:noAutofit/>
          </a:bodyPr>
          <a:lstStyle/>
          <a:p>
            <a:endParaRPr/>
          </a:p>
        </p:txBody>
      </p:sp>
      <p:sp>
        <p:nvSpPr>
          <p:cNvPr id="21" name="Title Text"/>
          <p:cNvSpPr txBox="1">
            <a:spLocks noGrp="1"/>
          </p:cNvSpPr>
          <p:nvPr>
            <p:ph type="title"/>
          </p:nvPr>
        </p:nvSpPr>
        <p:spPr>
          <a:xfrm>
            <a:off x="952500" y="7883525"/>
            <a:ext cx="7848600" cy="1066800"/>
          </a:xfrm>
          <a:prstGeom prst="rect">
            <a:avLst/>
          </a:prstGeom>
        </p:spPr>
        <p:txBody>
          <a:bodyPr/>
          <a:lstStyle/>
          <a:p>
            <a:r>
              <a:t>Title Text</a:t>
            </a:r>
          </a:p>
        </p:txBody>
      </p:sp>
      <p:sp>
        <p:nvSpPr>
          <p:cNvPr id="22" name="Body Level One…"/>
          <p:cNvSpPr txBox="1">
            <a:spLocks noGrp="1"/>
          </p:cNvSpPr>
          <p:nvPr>
            <p:ph type="body" sz="quarter" idx="1"/>
          </p:nvPr>
        </p:nvSpPr>
        <p:spPr>
          <a:xfrm>
            <a:off x="952500" y="8988425"/>
            <a:ext cx="7848600" cy="8477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4658118" y="9779000"/>
            <a:ext cx="427839" cy="4445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952500" y="5264150"/>
            <a:ext cx="7848600" cy="2476500"/>
          </a:xfrm>
          <a:prstGeom prst="rect">
            <a:avLst/>
          </a:prstGeom>
        </p:spPr>
        <p:txBody>
          <a:bodyPr anchor="ct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quarter" idx="13"/>
          </p:nvPr>
        </p:nvSpPr>
        <p:spPr>
          <a:xfrm>
            <a:off x="5038725" y="3321050"/>
            <a:ext cx="4000500" cy="6172200"/>
          </a:xfrm>
          <a:prstGeom prst="rect">
            <a:avLst/>
          </a:prstGeom>
        </p:spPr>
        <p:txBody>
          <a:bodyPr lIns="91439" tIns="45719" rIns="91439" bIns="45719">
            <a:noAutofit/>
          </a:bodyPr>
          <a:lstStyle/>
          <a:p>
            <a:endParaRPr/>
          </a:p>
        </p:txBody>
      </p:sp>
      <p:sp>
        <p:nvSpPr>
          <p:cNvPr id="39" name="Title Text"/>
          <p:cNvSpPr txBox="1">
            <a:spLocks noGrp="1"/>
          </p:cNvSpPr>
          <p:nvPr>
            <p:ph type="title"/>
          </p:nvPr>
        </p:nvSpPr>
        <p:spPr>
          <a:xfrm>
            <a:off x="714375" y="3321050"/>
            <a:ext cx="4000500" cy="2990850"/>
          </a:xfrm>
          <a:prstGeom prst="rect">
            <a:avLst/>
          </a:prstGeom>
        </p:spPr>
        <p:txBody>
          <a:bodyPr/>
          <a:lstStyle>
            <a:lvl1pPr>
              <a:defRPr sz="8000"/>
            </a:lvl1pPr>
          </a:lstStyle>
          <a:p>
            <a:r>
              <a:t>Title Text</a:t>
            </a:r>
          </a:p>
        </p:txBody>
      </p:sp>
      <p:sp>
        <p:nvSpPr>
          <p:cNvPr id="40" name="Body Level One…"/>
          <p:cNvSpPr txBox="1">
            <a:spLocks noGrp="1"/>
          </p:cNvSpPr>
          <p:nvPr>
            <p:ph type="body" sz="quarter" idx="1"/>
          </p:nvPr>
        </p:nvSpPr>
        <p:spPr>
          <a:xfrm>
            <a:off x="714375" y="6416675"/>
            <a:ext cx="4000500" cy="307657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xfrm>
            <a:off x="714375" y="3178175"/>
            <a:ext cx="8324850" cy="1619250"/>
          </a:xfrm>
          <a:prstGeom prst="rect">
            <a:avLst/>
          </a:prstGeom>
        </p:spPr>
        <p:txBody>
          <a:bodyPr anchor="ct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xfrm>
            <a:off x="714375" y="3178175"/>
            <a:ext cx="8324850" cy="1619250"/>
          </a:xfrm>
          <a:prstGeom prst="rect">
            <a:avLst/>
          </a:prstGeom>
        </p:spPr>
        <p:txBody>
          <a:bodyPr anchor="ctr"/>
          <a:lstStyle/>
          <a:p>
            <a:r>
              <a:t>Title Text</a:t>
            </a:r>
          </a:p>
        </p:txBody>
      </p:sp>
      <p:sp>
        <p:nvSpPr>
          <p:cNvPr id="57" name="Body Level One…"/>
          <p:cNvSpPr txBox="1">
            <a:spLocks noGrp="1"/>
          </p:cNvSpPr>
          <p:nvPr>
            <p:ph type="body" sz="half" idx="1"/>
          </p:nvPr>
        </p:nvSpPr>
        <p:spPr>
          <a:xfrm>
            <a:off x="714375" y="4797425"/>
            <a:ext cx="8324850" cy="4714875"/>
          </a:xfrm>
          <a:prstGeom prst="rect">
            <a:avLst/>
          </a:prstGeom>
        </p:spPr>
        <p:txBody>
          <a:bodyPr anchor="ctr"/>
          <a:lstStyle>
            <a:lvl1pPr marL="592666" indent="-592666" algn="l">
              <a:spcBef>
                <a:spcPts val="4200"/>
              </a:spcBef>
              <a:buSzPct val="75000"/>
              <a:buChar char="•"/>
              <a:defRPr sz="4800"/>
            </a:lvl1pPr>
            <a:lvl2pPr marL="1037166" indent="-592666" algn="l">
              <a:spcBef>
                <a:spcPts val="4200"/>
              </a:spcBef>
              <a:buSzPct val="75000"/>
              <a:buChar char="•"/>
              <a:defRPr sz="4800"/>
            </a:lvl2pPr>
            <a:lvl3pPr marL="1481666" indent="-592666" algn="l">
              <a:spcBef>
                <a:spcPts val="4200"/>
              </a:spcBef>
              <a:buSzPct val="75000"/>
              <a:buChar char="•"/>
              <a:defRPr sz="4800"/>
            </a:lvl3pPr>
            <a:lvl4pPr marL="1926166" indent="-592666" algn="l">
              <a:spcBef>
                <a:spcPts val="4200"/>
              </a:spcBef>
              <a:buSzPct val="75000"/>
              <a:buChar char="•"/>
              <a:defRPr sz="4800"/>
            </a:lvl4pPr>
            <a:lvl5pPr marL="2370666" indent="-592666" algn="l">
              <a:spcBef>
                <a:spcPts val="4200"/>
              </a:spcBef>
              <a:buSzPct val="75000"/>
              <a:buChar cha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quarter" idx="13"/>
          </p:nvPr>
        </p:nvSpPr>
        <p:spPr>
          <a:xfrm>
            <a:off x="5038725" y="4797425"/>
            <a:ext cx="4000500" cy="4714875"/>
          </a:xfrm>
          <a:prstGeom prst="rect">
            <a:avLst/>
          </a:prstGeom>
        </p:spPr>
        <p:txBody>
          <a:bodyPr lIns="91439" tIns="45719" rIns="91439" bIns="45719">
            <a:noAutofit/>
          </a:bodyPr>
          <a:lstStyle/>
          <a:p>
            <a:endParaRPr/>
          </a:p>
        </p:txBody>
      </p:sp>
      <p:sp>
        <p:nvSpPr>
          <p:cNvPr id="66" name="Title Text"/>
          <p:cNvSpPr txBox="1">
            <a:spLocks noGrp="1"/>
          </p:cNvSpPr>
          <p:nvPr>
            <p:ph type="title"/>
          </p:nvPr>
        </p:nvSpPr>
        <p:spPr>
          <a:xfrm>
            <a:off x="714375" y="3178175"/>
            <a:ext cx="8324850" cy="1619250"/>
          </a:xfrm>
          <a:prstGeom prst="rect">
            <a:avLst/>
          </a:prstGeom>
        </p:spPr>
        <p:txBody>
          <a:bodyPr anchor="ctr"/>
          <a:lstStyle/>
          <a:p>
            <a:r>
              <a:t>Title Text</a:t>
            </a:r>
          </a:p>
        </p:txBody>
      </p:sp>
      <p:sp>
        <p:nvSpPr>
          <p:cNvPr id="67" name="Body Level One…"/>
          <p:cNvSpPr txBox="1">
            <a:spLocks noGrp="1"/>
          </p:cNvSpPr>
          <p:nvPr>
            <p:ph type="body" sz="quarter" idx="1"/>
          </p:nvPr>
        </p:nvSpPr>
        <p:spPr>
          <a:xfrm>
            <a:off x="714375" y="4797425"/>
            <a:ext cx="4000500" cy="4714875"/>
          </a:xfrm>
          <a:prstGeom prst="rect">
            <a:avLst/>
          </a:prstGeom>
        </p:spPr>
        <p:txBody>
          <a:bodyPr anchor="ctr"/>
          <a:lstStyle>
            <a:lvl1pPr marL="440871" indent="-440871" algn="l">
              <a:spcBef>
                <a:spcPts val="3200"/>
              </a:spcBef>
              <a:buSzPct val="75000"/>
              <a:buChar char="•"/>
              <a:defRPr sz="3600"/>
            </a:lvl1pPr>
            <a:lvl2pPr marL="783771" indent="-440871" algn="l">
              <a:spcBef>
                <a:spcPts val="3200"/>
              </a:spcBef>
              <a:buSzPct val="75000"/>
              <a:buChar char="•"/>
              <a:defRPr sz="3600"/>
            </a:lvl2pPr>
            <a:lvl3pPr marL="1126671" indent="-440871" algn="l">
              <a:spcBef>
                <a:spcPts val="3200"/>
              </a:spcBef>
              <a:buSzPct val="75000"/>
              <a:buChar char="•"/>
              <a:defRPr sz="3600"/>
            </a:lvl3pPr>
            <a:lvl4pPr marL="1469571" indent="-440871" algn="l">
              <a:spcBef>
                <a:spcPts val="3200"/>
              </a:spcBef>
              <a:buSzPct val="75000"/>
              <a:buChar char="•"/>
              <a:defRPr sz="3600"/>
            </a:lvl4pPr>
            <a:lvl5pPr marL="1812471" indent="-440871" algn="l">
              <a:spcBef>
                <a:spcPts val="3200"/>
              </a:spcBef>
              <a:buSzPct val="75000"/>
              <a:buChar char="•"/>
              <a:defRPr sz="36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sz="half" idx="1"/>
          </p:nvPr>
        </p:nvSpPr>
        <p:spPr>
          <a:xfrm>
            <a:off x="714375" y="3797300"/>
            <a:ext cx="8324850" cy="5410200"/>
          </a:xfrm>
          <a:prstGeom prst="rect">
            <a:avLst/>
          </a:prstGeom>
        </p:spPr>
        <p:txBody>
          <a:bodyPr anchor="ctr"/>
          <a:lstStyle>
            <a:lvl1pPr marL="592666" indent="-592666" algn="l">
              <a:spcBef>
                <a:spcPts val="4200"/>
              </a:spcBef>
              <a:buSzPct val="75000"/>
              <a:buChar char="•"/>
              <a:defRPr sz="4800"/>
            </a:lvl1pPr>
            <a:lvl2pPr marL="1037166" indent="-592666" algn="l">
              <a:spcBef>
                <a:spcPts val="4200"/>
              </a:spcBef>
              <a:buSzPct val="75000"/>
              <a:buChar char="•"/>
              <a:defRPr sz="4800"/>
            </a:lvl2pPr>
            <a:lvl3pPr marL="1481666" indent="-592666" algn="l">
              <a:spcBef>
                <a:spcPts val="4200"/>
              </a:spcBef>
              <a:buSzPct val="75000"/>
              <a:buChar char="•"/>
              <a:defRPr sz="4800"/>
            </a:lvl3pPr>
            <a:lvl4pPr marL="1926166" indent="-592666" algn="l">
              <a:spcBef>
                <a:spcPts val="4200"/>
              </a:spcBef>
              <a:buSzPct val="75000"/>
              <a:buChar char="•"/>
              <a:defRPr sz="4800"/>
            </a:lvl4pPr>
            <a:lvl5pPr marL="2370666" indent="-592666" algn="l">
              <a:spcBef>
                <a:spcPts val="4200"/>
              </a:spcBef>
              <a:buSzPct val="75000"/>
              <a:buChar cha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5038725" y="6664324"/>
            <a:ext cx="4000500" cy="2828926"/>
          </a:xfrm>
          <a:prstGeom prst="rect">
            <a:avLst/>
          </a:prstGeom>
        </p:spPr>
        <p:txBody>
          <a:bodyPr lIns="91439" tIns="45719" rIns="91439" bIns="45719">
            <a:noAutofit/>
          </a:bodyPr>
          <a:lstStyle/>
          <a:p>
            <a:endParaRPr/>
          </a:p>
        </p:txBody>
      </p:sp>
      <p:sp>
        <p:nvSpPr>
          <p:cNvPr id="84" name="Image"/>
          <p:cNvSpPr>
            <a:spLocks noGrp="1"/>
          </p:cNvSpPr>
          <p:nvPr>
            <p:ph type="pic" sz="quarter" idx="14"/>
          </p:nvPr>
        </p:nvSpPr>
        <p:spPr>
          <a:xfrm>
            <a:off x="5043388" y="3511550"/>
            <a:ext cx="4000501" cy="2828925"/>
          </a:xfrm>
          <a:prstGeom prst="rect">
            <a:avLst/>
          </a:prstGeom>
        </p:spPr>
        <p:txBody>
          <a:bodyPr lIns="91439" tIns="45719" rIns="91439" bIns="45719">
            <a:noAutofit/>
          </a:bodyPr>
          <a:lstStyle/>
          <a:p>
            <a:endParaRPr/>
          </a:p>
        </p:txBody>
      </p:sp>
      <p:sp>
        <p:nvSpPr>
          <p:cNvPr id="85" name="Image"/>
          <p:cNvSpPr>
            <a:spLocks noGrp="1"/>
          </p:cNvSpPr>
          <p:nvPr>
            <p:ph type="pic" sz="quarter" idx="15"/>
          </p:nvPr>
        </p:nvSpPr>
        <p:spPr>
          <a:xfrm>
            <a:off x="714375" y="3511550"/>
            <a:ext cx="4000500" cy="5981700"/>
          </a:xfrm>
          <a:prstGeom prst="rect">
            <a:avLst/>
          </a:prstGeom>
        </p:spPr>
        <p:txBody>
          <a:bodyPr lIns="91439" tIns="45719" rIns="91439" bIns="45719">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073525"/>
            <a:ext cx="7848600" cy="2476500"/>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b">
            <a:normAutofit/>
          </a:bodyPr>
          <a:lstStyle/>
          <a:p>
            <a:r>
              <a:t>Title Text</a:t>
            </a:r>
          </a:p>
        </p:txBody>
      </p:sp>
      <p:sp>
        <p:nvSpPr>
          <p:cNvPr id="3" name="Body Level One…"/>
          <p:cNvSpPr txBox="1">
            <a:spLocks noGrp="1"/>
          </p:cNvSpPr>
          <p:nvPr>
            <p:ph type="body" idx="1"/>
          </p:nvPr>
        </p:nvSpPr>
        <p:spPr>
          <a:xfrm>
            <a:off x="952500" y="6616700"/>
            <a:ext cx="7848600" cy="84772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658118" y="9783762"/>
            <a:ext cx="427839" cy="444501"/>
          </a:xfrm>
          <a:prstGeom prst="rect">
            <a:avLst/>
          </a:prstGeom>
          <a:ln w="3175">
            <a:miter lim="400000"/>
          </a:ln>
        </p:spPr>
        <p:txBody>
          <a:bodyPr wrap="none" lIns="38100" tIns="38100" rIns="38100" bIns="38100">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0600" b="0" i="0" u="none" strike="noStrike" cap="none" spc="0" baseline="0">
          <a:ln>
            <a:noFill/>
          </a:ln>
          <a:solidFill>
            <a:srgbClr val="000000"/>
          </a:solidFill>
          <a:uFillTx/>
          <a:latin typeface="+mn-lt"/>
          <a:ea typeface="+mn-ea"/>
          <a:cs typeface="+mn-cs"/>
          <a:sym typeface="Helvetica Light"/>
        </a:defRPr>
      </a:lvl9pPr>
    </p:titleStyle>
    <p:bodyStyle>
      <a:lvl1pPr marL="0" marR="0" indent="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email@yourcompany.com"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ccounting Services (Setup, Clean Up, Bookkeeping, Accounting, , Outsourced Controller, Outsourced Chief Financial Officer)"/>
          <p:cNvSpPr txBox="1"/>
          <p:nvPr/>
        </p:nvSpPr>
        <p:spPr>
          <a:xfrm>
            <a:off x="1519106" y="7908946"/>
            <a:ext cx="6715388" cy="6350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defTabSz="457200">
              <a:lnSpc>
                <a:spcPts val="4400"/>
              </a:lnSpc>
              <a:defRPr sz="2000">
                <a:latin typeface="Garamond"/>
                <a:ea typeface="Garamond"/>
                <a:cs typeface="Garamond"/>
                <a:sym typeface="Garamond"/>
              </a:defRPr>
            </a:lvl1pPr>
          </a:lstStyle>
          <a:p>
            <a:r>
              <a:t>Accounting Services (Setup, Clean Up, Bookkeeping, Accounting, , Outsourced Controller, Outsourced Chief Financial Officer)</a:t>
            </a:r>
          </a:p>
        </p:txBody>
      </p:sp>
      <p:sp>
        <p:nvSpPr>
          <p:cNvPr id="120" name="Engagement Letter"/>
          <p:cNvSpPr txBox="1"/>
          <p:nvPr/>
        </p:nvSpPr>
        <p:spPr>
          <a:xfrm>
            <a:off x="1519106" y="7097585"/>
            <a:ext cx="6715388" cy="647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defTabSz="457200">
              <a:lnSpc>
                <a:spcPts val="6800"/>
              </a:lnSpc>
              <a:defRPr sz="4000" b="1">
                <a:solidFill>
                  <a:srgbClr val="424242"/>
                </a:solidFill>
                <a:latin typeface="Garamond"/>
                <a:ea typeface="Garamond"/>
                <a:cs typeface="Garamond"/>
                <a:sym typeface="Garamond"/>
              </a:defRPr>
            </a:lvl1pPr>
          </a:lstStyle>
          <a:p>
            <a:r>
              <a:t>Engagement Letter</a:t>
            </a:r>
          </a:p>
        </p:txBody>
      </p:sp>
      <p:pic>
        <p:nvPicPr>
          <p:cNvPr id="121" name="your-logo-here-27.png" descr="your-logo-here-27.png"/>
          <p:cNvPicPr>
            <a:picLocks noChangeAspect="1"/>
          </p:cNvPicPr>
          <p:nvPr/>
        </p:nvPicPr>
        <p:blipFill>
          <a:blip r:embed="rId2">
            <a:extLst/>
          </a:blip>
          <a:stretch>
            <a:fillRect/>
          </a:stretch>
        </p:blipFill>
        <p:spPr>
          <a:xfrm>
            <a:off x="2985735" y="3162024"/>
            <a:ext cx="3810001" cy="3810001"/>
          </a:xfrm>
          <a:prstGeom prst="rect">
            <a:avLst/>
          </a:prstGeom>
          <a:ln w="3175">
            <a:miter lim="400000"/>
          </a:ln>
        </p:spPr>
      </p:pic>
      <p:sp>
        <p:nvSpPr>
          <p:cNvPr id="122"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23"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Fee Schedule"/>
          <p:cNvSpPr txBox="1"/>
          <p:nvPr/>
        </p:nvSpPr>
        <p:spPr>
          <a:xfrm>
            <a:off x="806210" y="200714"/>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Fee Schedule</a:t>
            </a:r>
          </a:p>
        </p:txBody>
      </p:sp>
      <p:sp>
        <p:nvSpPr>
          <p:cNvPr id="195" name="Rectangle"/>
          <p:cNvSpPr/>
          <p:nvPr/>
        </p:nvSpPr>
        <p:spPr>
          <a:xfrm>
            <a:off x="844252" y="984064"/>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96" name="The following outlines the fees associated with our services. Note that fees may be reviewed periodically if the scope or volume of work changes."/>
          <p:cNvSpPr txBox="1"/>
          <p:nvPr/>
        </p:nvSpPr>
        <p:spPr>
          <a:xfrm>
            <a:off x="792275" y="1417087"/>
            <a:ext cx="8155115" cy="95631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ct val="115000"/>
              </a:lnSpc>
              <a:defRPr sz="1800">
                <a:latin typeface="Garamond"/>
                <a:ea typeface="Garamond"/>
                <a:cs typeface="Garamond"/>
                <a:sym typeface="Garamond"/>
              </a:defRPr>
            </a:lvl1pPr>
          </a:lstStyle>
          <a:p>
            <a:r>
              <a:t>The following outlines the fees associated with our services. Note that fees may be reviewed periodically if the scope or volume of work changes. </a:t>
            </a:r>
          </a:p>
        </p:txBody>
      </p:sp>
      <p:sp>
        <p:nvSpPr>
          <p:cNvPr id="197" name="CLIENT NAME…"/>
          <p:cNvSpPr txBox="1"/>
          <p:nvPr/>
        </p:nvSpPr>
        <p:spPr>
          <a:xfrm>
            <a:off x="818942" y="5366456"/>
            <a:ext cx="4040380" cy="279654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latin typeface="Garamond"/>
                <a:ea typeface="Garamond"/>
                <a:cs typeface="Garamond"/>
                <a:sym typeface="Garamond"/>
              </a:defRPr>
            </a:pPr>
            <a:r>
              <a:t>CLIENT NAME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Signature: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Name: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Title: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Date:</a:t>
            </a:r>
          </a:p>
        </p:txBody>
      </p:sp>
      <p:graphicFrame>
        <p:nvGraphicFramePr>
          <p:cNvPr id="198" name="Table"/>
          <p:cNvGraphicFramePr/>
          <p:nvPr/>
        </p:nvGraphicFramePr>
        <p:xfrm>
          <a:off x="955983" y="2272810"/>
          <a:ext cx="7848600" cy="1895925"/>
        </p:xfrm>
        <a:graphic>
          <a:graphicData uri="http://schemas.openxmlformats.org/drawingml/2006/table">
            <a:tbl>
              <a:tblPr firstRow="1" firstCol="1">
                <a:tableStyleId>{2708684C-4D16-4618-839F-0558EEFCDFE6}</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379185">
                <a:tc>
                  <a:txBody>
                    <a:bodyPr/>
                    <a:lstStyle/>
                    <a:p>
                      <a:pPr defTabSz="914400">
                        <a:tabLst>
                          <a:tab pos="1181100" algn="l"/>
                        </a:tabLst>
                        <a:defRPr sz="1800" b="0"/>
                      </a:pPr>
                      <a:r>
                        <a:rPr b="1">
                          <a:solidFill>
                            <a:srgbClr val="FFFFFF"/>
                          </a:solidFill>
                          <a:latin typeface="Garamond"/>
                          <a:ea typeface="Garamond"/>
                          <a:cs typeface="Garamond"/>
                          <a:sym typeface="Garamond"/>
                        </a:rPr>
                        <a:t>Services</a:t>
                      </a:r>
                    </a:p>
                  </a:txBody>
                  <a:tcPr marL="50800" marR="50800" marT="50800" marB="50800" anchor="ctr" horzOverflow="overflow">
                    <a:lnL w="12700">
                      <a:solidFill>
                        <a:srgbClr val="000000"/>
                      </a:solidFill>
                      <a:miter lim="400000"/>
                    </a:lnL>
                    <a:lnR w="12700">
                      <a:miter lim="400000"/>
                    </a:lnR>
                    <a:lnT w="12700">
                      <a:solidFill>
                        <a:srgbClr val="000000"/>
                      </a:solidFill>
                      <a:miter lim="400000"/>
                    </a:lnT>
                    <a:solidFill>
                      <a:srgbClr val="D66B4E"/>
                    </a:solidFill>
                  </a:tcPr>
                </a:tc>
                <a:tc>
                  <a:txBody>
                    <a:bodyPr/>
                    <a:lstStyle/>
                    <a:p>
                      <a:pPr defTabSz="914400">
                        <a:tabLst>
                          <a:tab pos="1181100" algn="l"/>
                        </a:tabLst>
                        <a:defRPr sz="1800" b="0"/>
                      </a:pPr>
                      <a:r>
                        <a:rPr b="1">
                          <a:solidFill>
                            <a:srgbClr val="FFFFFF"/>
                          </a:solidFill>
                          <a:latin typeface="Garamond"/>
                          <a:ea typeface="Garamond"/>
                          <a:cs typeface="Garamond"/>
                          <a:sym typeface="Garamond"/>
                        </a:rPr>
                        <a:t>Fees</a:t>
                      </a:r>
                    </a:p>
                  </a:txBody>
                  <a:tcPr marL="50800" marR="50800" marT="50800" marB="50800" anchor="ctr" horzOverflow="overflow">
                    <a:lnL w="12700">
                      <a:miter lim="400000"/>
                    </a:lnL>
                    <a:lnR w="12700">
                      <a:solidFill>
                        <a:srgbClr val="000000"/>
                      </a:solidFill>
                      <a:miter lim="400000"/>
                    </a:lnR>
                    <a:lnT w="12700">
                      <a:solidFill>
                        <a:srgbClr val="000000"/>
                      </a:solidFill>
                      <a:miter lim="400000"/>
                    </a:lnT>
                    <a:solidFill>
                      <a:srgbClr val="D66B4E"/>
                    </a:solidFill>
                  </a:tcPr>
                </a:tc>
                <a:extLst>
                  <a:ext uri="{0D108BD9-81ED-4DB2-BD59-A6C34878D82A}">
                    <a16:rowId xmlns:a16="http://schemas.microsoft.com/office/drawing/2014/main" val="10000"/>
                  </a:ext>
                </a:extLst>
              </a:tr>
              <a:tr h="379185">
                <a:tc>
                  <a:txBody>
                    <a:bodyPr/>
                    <a:lstStyle/>
                    <a:p>
                      <a:pPr defTabSz="914400">
                        <a:tabLst>
                          <a:tab pos="1181100" algn="l"/>
                        </a:tabLst>
                        <a:defRPr sz="1800" b="0"/>
                      </a:pPr>
                      <a:r>
                        <a:rPr>
                          <a:latin typeface="Garamond"/>
                          <a:ea typeface="Garamond"/>
                          <a:cs typeface="Garamond"/>
                          <a:sym typeface="Garamond"/>
                        </a:rPr>
                        <a:t>[Service 1]</a:t>
                      </a:r>
                    </a:p>
                  </a:txBody>
                  <a:tcPr marL="50800" marR="50800" marT="50800" marB="50800" anchor="ctr" horzOverflow="overflow">
                    <a:lnL w="12700">
                      <a:solidFill>
                        <a:srgbClr val="000000"/>
                      </a:solidFill>
                      <a:miter lim="400000"/>
                    </a:lnL>
                  </a:tcPr>
                </a:tc>
                <a:tc>
                  <a:txBody>
                    <a:bodyPr/>
                    <a:lstStyle/>
                    <a:p>
                      <a:pPr defTabSz="914400">
                        <a:defRPr sz="1800"/>
                      </a:pPr>
                      <a:r>
                        <a:rPr sz="1500">
                          <a:latin typeface="Garamond"/>
                          <a:ea typeface="Garamond"/>
                          <a:cs typeface="Garamond"/>
                          <a:sym typeface="Garamond"/>
                        </a:rPr>
                        <a:t>[price monthly, annually, one time, hourly, etc]</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379185">
                <a:tc>
                  <a:txBody>
                    <a:bodyPr/>
                    <a:lstStyle/>
                    <a:p>
                      <a:pPr defTabSz="914400">
                        <a:tabLst>
                          <a:tab pos="1181100" algn="l"/>
                        </a:tabLst>
                        <a:defRPr sz="1800" b="0"/>
                      </a:pPr>
                      <a:r>
                        <a:rPr>
                          <a:latin typeface="Garamond"/>
                          <a:ea typeface="Garamond"/>
                          <a:cs typeface="Garamond"/>
                          <a:sym typeface="Garamond"/>
                        </a:rPr>
                        <a:t>[Service 2]</a:t>
                      </a:r>
                    </a:p>
                  </a:txBody>
                  <a:tcPr marL="50800" marR="50800" marT="50800" marB="50800" anchor="ctr" horzOverflow="overflow">
                    <a:lnL w="12700">
                      <a:solidFill>
                        <a:srgbClr val="000000"/>
                      </a:solidFill>
                      <a:miter lim="400000"/>
                    </a:lnL>
                  </a:tcPr>
                </a:tc>
                <a:tc>
                  <a:txBody>
                    <a:bodyPr/>
                    <a:lstStyle/>
                    <a:p>
                      <a:pPr defTabSz="914400">
                        <a:defRPr sz="1800"/>
                      </a:pPr>
                      <a:r>
                        <a:rPr sz="1500">
                          <a:latin typeface="Garamond"/>
                          <a:ea typeface="Garamond"/>
                          <a:cs typeface="Garamond"/>
                          <a:sym typeface="Garamond"/>
                        </a:rPr>
                        <a:t>[price monthly, annually, one time, hourly, etc]</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379185">
                <a:tc>
                  <a:txBody>
                    <a:bodyPr/>
                    <a:lstStyle/>
                    <a:p>
                      <a:pPr defTabSz="914400">
                        <a:tabLst>
                          <a:tab pos="1181100" algn="l"/>
                        </a:tabLst>
                        <a:defRPr sz="1800" b="0"/>
                      </a:pPr>
                      <a:r>
                        <a:rPr>
                          <a:latin typeface="Garamond"/>
                          <a:ea typeface="Garamond"/>
                          <a:cs typeface="Garamond"/>
                          <a:sym typeface="Garamond"/>
                        </a:rPr>
                        <a:t>[Service 3]</a:t>
                      </a:r>
                    </a:p>
                  </a:txBody>
                  <a:tcPr marL="50800" marR="50800" marT="50800" marB="50800" anchor="ctr" horzOverflow="overflow">
                    <a:lnL w="12700">
                      <a:solidFill>
                        <a:srgbClr val="000000"/>
                      </a:solidFill>
                      <a:miter lim="400000"/>
                    </a:lnL>
                  </a:tcPr>
                </a:tc>
                <a:tc>
                  <a:txBody>
                    <a:bodyPr/>
                    <a:lstStyle/>
                    <a:p>
                      <a:pPr defTabSz="914400">
                        <a:defRPr sz="1800"/>
                      </a:pPr>
                      <a:r>
                        <a:rPr sz="1500">
                          <a:latin typeface="Garamond"/>
                          <a:ea typeface="Garamond"/>
                          <a:cs typeface="Garamond"/>
                          <a:sym typeface="Garamond"/>
                        </a:rPr>
                        <a:t>[price monthly, annually, one time, hourly, etc]</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379185">
                <a:tc>
                  <a:txBody>
                    <a:bodyPr/>
                    <a:lstStyle/>
                    <a:p>
                      <a:pPr defTabSz="914400">
                        <a:tabLst>
                          <a:tab pos="1181100" algn="l"/>
                        </a:tabLst>
                        <a:defRPr sz="1800" b="0"/>
                      </a:pPr>
                      <a:r>
                        <a:rPr>
                          <a:latin typeface="Garamond"/>
                          <a:ea typeface="Garamond"/>
                          <a:cs typeface="Garamond"/>
                          <a:sym typeface="Garamond"/>
                        </a:rPr>
                        <a:t>[Service 4]</a:t>
                      </a:r>
                    </a:p>
                  </a:txBody>
                  <a:tcPr marL="50800" marR="50800" marT="50800" marB="50800" anchor="ctr" horzOverflow="overflow">
                    <a:lnL w="12700">
                      <a:solidFill>
                        <a:srgbClr val="000000"/>
                      </a:solidFill>
                      <a:miter lim="400000"/>
                    </a:lnL>
                    <a:lnB w="12700">
                      <a:solidFill>
                        <a:srgbClr val="000000"/>
                      </a:solidFill>
                      <a:miter lim="400000"/>
                    </a:lnB>
                  </a:tcPr>
                </a:tc>
                <a:tc>
                  <a:txBody>
                    <a:bodyPr/>
                    <a:lstStyle/>
                    <a:p>
                      <a:pPr defTabSz="914400">
                        <a:defRPr sz="1800"/>
                      </a:pPr>
                      <a:r>
                        <a:rPr sz="1500">
                          <a:latin typeface="Garamond"/>
                          <a:ea typeface="Garamond"/>
                          <a:cs typeface="Garamond"/>
                          <a:sym typeface="Garamond"/>
                        </a:rPr>
                        <a:t>[price monthly, annually, one time, hourly, etc]</a:t>
                      </a:r>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10004"/>
                  </a:ext>
                </a:extLst>
              </a:tr>
            </a:tbl>
          </a:graphicData>
        </a:graphic>
      </p:graphicFrame>
      <p:sp>
        <p:nvSpPr>
          <p:cNvPr id="199" name="YOUR COMPANY NAME…"/>
          <p:cNvSpPr txBox="1"/>
          <p:nvPr/>
        </p:nvSpPr>
        <p:spPr>
          <a:xfrm>
            <a:off x="4908213" y="5366456"/>
            <a:ext cx="4040380" cy="279654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latin typeface="Garamond"/>
                <a:ea typeface="Garamond"/>
                <a:cs typeface="Garamond"/>
                <a:sym typeface="Garamond"/>
              </a:defRPr>
            </a:pPr>
            <a:r>
              <a:t>YOUR COMPANY NAME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Signature: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Name: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Title: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Date:</a:t>
            </a:r>
          </a:p>
        </p:txBody>
      </p:sp>
      <p:sp>
        <p:nvSpPr>
          <p:cNvPr id="200"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201"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
        <p:nvSpPr>
          <p:cNvPr id="203" name="IN WITNESS WHEREOF, the parties have executed this Agreement on the dates shown below."/>
          <p:cNvSpPr txBox="1"/>
          <p:nvPr/>
        </p:nvSpPr>
        <p:spPr>
          <a:xfrm>
            <a:off x="791673" y="4501069"/>
            <a:ext cx="8155116" cy="126301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IN WITNESS WHEREOF, the parties have executed this Agreement on the dates shown below.</a:t>
            </a:r>
            <a:endParaRPr sz="1200">
              <a:latin typeface="Helvetica"/>
              <a:ea typeface="Helvetica"/>
              <a:cs typeface="Helvetica"/>
              <a:sym typeface="Helvetica"/>
            </a:endParaRPr>
          </a:p>
          <a:p>
            <a:pPr algn="l" defTabSz="457200">
              <a:lnSpc>
                <a:spcPct val="115000"/>
              </a:lnSpc>
              <a:defRPr sz="1800">
                <a:latin typeface="Garamond"/>
                <a:ea typeface="Garamond"/>
                <a:cs typeface="Garamond"/>
                <a:sym typeface="Garamond"/>
              </a:defRPr>
            </a:pPr>
            <a:endParaRPr sz="1200">
              <a:latin typeface="Helvetica"/>
              <a:ea typeface="Helvetica"/>
              <a:cs typeface="Helvetica"/>
              <a:sym typeface="Helvetica"/>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Your First &amp; Last Name"/>
          <p:cNvSpPr txBox="1"/>
          <p:nvPr/>
        </p:nvSpPr>
        <p:spPr>
          <a:xfrm>
            <a:off x="1766614" y="1917580"/>
            <a:ext cx="6715389" cy="647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6800"/>
              </a:lnSpc>
              <a:defRPr sz="4000" b="1">
                <a:solidFill>
                  <a:srgbClr val="424242"/>
                </a:solidFill>
                <a:latin typeface="Garamond"/>
                <a:ea typeface="Garamond"/>
                <a:cs typeface="Garamond"/>
                <a:sym typeface="Garamond"/>
              </a:defRPr>
            </a:lvl1pPr>
          </a:lstStyle>
          <a:p>
            <a:r>
              <a:t>Your First &amp; Last Name</a:t>
            </a:r>
          </a:p>
        </p:txBody>
      </p:sp>
      <p:pic>
        <p:nvPicPr>
          <p:cNvPr id="206" name="your-logo-here-27.png" descr="your-logo-here-27.png"/>
          <p:cNvPicPr>
            <a:picLocks noChangeAspect="1"/>
          </p:cNvPicPr>
          <p:nvPr/>
        </p:nvPicPr>
        <p:blipFill>
          <a:blip r:embed="rId2">
            <a:extLst/>
          </a:blip>
          <a:stretch>
            <a:fillRect/>
          </a:stretch>
        </p:blipFill>
        <p:spPr>
          <a:xfrm>
            <a:off x="-129267" y="-46093"/>
            <a:ext cx="2505470" cy="2505469"/>
          </a:xfrm>
          <a:prstGeom prst="rect">
            <a:avLst/>
          </a:prstGeom>
          <a:ln w="3175">
            <a:miter lim="400000"/>
          </a:ln>
        </p:spPr>
      </p:pic>
      <p:sp>
        <p:nvSpPr>
          <p:cNvPr id="207" name="Title, Company Name…"/>
          <p:cNvSpPr txBox="1"/>
          <p:nvPr/>
        </p:nvSpPr>
        <p:spPr>
          <a:xfrm>
            <a:off x="1737227" y="4408290"/>
            <a:ext cx="3482588" cy="617029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solidFill>
                  <a:srgbClr val="D66B4E"/>
                </a:solidFill>
                <a:latin typeface="Garamond"/>
                <a:ea typeface="Garamond"/>
                <a:cs typeface="Garamond"/>
                <a:sym typeface="Garamond"/>
              </a:defRPr>
            </a:pPr>
            <a:r>
              <a:t>Title, Company Name</a:t>
            </a:r>
          </a:p>
          <a:p>
            <a:pPr algn="l" defTabSz="457200">
              <a:lnSpc>
                <a:spcPct val="115000"/>
              </a:lnSpc>
              <a:defRPr sz="1800">
                <a:latin typeface="Garamond"/>
                <a:ea typeface="Garamond"/>
                <a:cs typeface="Garamond"/>
                <a:sym typeface="Garamond"/>
              </a:defRPr>
            </a:pPr>
            <a:r>
              <a:t>Your first and last name is an Profit Expert focused on helping  Orthodontists.</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We’re not just like most accountants doing accounting and bookkeeping. We look at the business as a whole to make sure we’ve kicked every tire, and turned over every rock. If you’re not as financially successful as you want to be, we’ll help you get there.</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From entity structure, tax planning, to accounting, budgeting, and profit analysis, we’ll help you extract the maximum amount of value of of your business.</a:t>
            </a:r>
          </a:p>
          <a:p>
            <a:pPr algn="l" defTabSz="457200">
              <a:lnSpc>
                <a:spcPct val="115000"/>
              </a:lnSpc>
              <a:defRPr sz="1800">
                <a:latin typeface="Garamond"/>
                <a:ea typeface="Garamond"/>
                <a:cs typeface="Garamond"/>
                <a:sym typeface="Garamond"/>
              </a:defRPr>
            </a:pPr>
            <a:endParaRPr/>
          </a:p>
        </p:txBody>
      </p:sp>
      <p:sp>
        <p:nvSpPr>
          <p:cNvPr id="208" name="Contact Details…"/>
          <p:cNvSpPr txBox="1"/>
          <p:nvPr/>
        </p:nvSpPr>
        <p:spPr>
          <a:xfrm>
            <a:off x="5417746" y="4408290"/>
            <a:ext cx="3482588" cy="248983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solidFill>
                  <a:srgbClr val="D66B4E"/>
                </a:solidFill>
                <a:latin typeface="Garamond"/>
                <a:ea typeface="Garamond"/>
                <a:cs typeface="Garamond"/>
                <a:sym typeface="Garamond"/>
              </a:defRPr>
            </a:pPr>
            <a:r>
              <a:t>Contact Details</a:t>
            </a:r>
          </a:p>
          <a:p>
            <a:pPr algn="l" defTabSz="457200">
              <a:lnSpc>
                <a:spcPct val="115000"/>
              </a:lnSpc>
              <a:defRPr sz="1800">
                <a:latin typeface="Garamond"/>
                <a:ea typeface="Garamond"/>
                <a:cs typeface="Garamond"/>
                <a:sym typeface="Garamond"/>
              </a:defRPr>
            </a:pPr>
            <a:r>
              <a:t>Your Company Name</a:t>
            </a:r>
          </a:p>
          <a:p>
            <a:pPr algn="l" defTabSz="457200">
              <a:lnSpc>
                <a:spcPct val="115000"/>
              </a:lnSpc>
              <a:defRPr sz="1800">
                <a:latin typeface="Garamond"/>
                <a:ea typeface="Garamond"/>
                <a:cs typeface="Garamond"/>
                <a:sym typeface="Garamond"/>
              </a:defRPr>
            </a:pPr>
            <a:r>
              <a:t>Your company address </a:t>
            </a:r>
          </a:p>
          <a:p>
            <a:pPr algn="l" defTabSz="457200">
              <a:lnSpc>
                <a:spcPct val="115000"/>
              </a:lnSpc>
              <a:defRPr sz="1800">
                <a:latin typeface="Garamond"/>
                <a:ea typeface="Garamond"/>
                <a:cs typeface="Garamond"/>
                <a:sym typeface="Garamond"/>
              </a:defRPr>
            </a:pPr>
            <a:r>
              <a:t>(if applicable) </a:t>
            </a:r>
          </a:p>
          <a:p>
            <a:pPr algn="l" defTabSz="457200">
              <a:lnSpc>
                <a:spcPct val="115000"/>
              </a:lnSpc>
              <a:defRPr sz="1800">
                <a:latin typeface="Garamond"/>
                <a:ea typeface="Garamond"/>
                <a:cs typeface="Garamond"/>
                <a:sym typeface="Garamond"/>
              </a:defRPr>
            </a:pPr>
            <a:r>
              <a:t>T: XXX-XXX-XXX </a:t>
            </a:r>
          </a:p>
          <a:p>
            <a:pPr algn="l" defTabSz="457200">
              <a:lnSpc>
                <a:spcPct val="115000"/>
              </a:lnSpc>
              <a:defRPr sz="1800">
                <a:latin typeface="Garamond"/>
                <a:ea typeface="Garamond"/>
                <a:cs typeface="Garamond"/>
                <a:sym typeface="Garamond"/>
              </a:defRPr>
            </a:pPr>
            <a:r>
              <a:t>E: </a:t>
            </a:r>
            <a:r>
              <a:rPr>
                <a:hlinkClick r:id="rId3"/>
              </a:rPr>
              <a:t>email@yourcompany.com</a:t>
            </a:r>
          </a:p>
          <a:p>
            <a:pPr algn="l" defTabSz="457200">
              <a:lnSpc>
                <a:spcPct val="115000"/>
              </a:lnSpc>
              <a:defRPr sz="1800">
                <a:latin typeface="Garamond"/>
                <a:ea typeface="Garamond"/>
                <a:cs typeface="Garamond"/>
                <a:sym typeface="Garamond"/>
              </a:defRPr>
            </a:pPr>
            <a:endParaRPr>
              <a:hlinkClick r:id="rId3"/>
            </a:endParaRPr>
          </a:p>
        </p:txBody>
      </p:sp>
      <p:pic>
        <p:nvPicPr>
          <p:cNvPr id="209" name="woman-1460150_960_720.jpg" descr="woman-1460150_960_720.jpg"/>
          <p:cNvPicPr>
            <a:picLocks noChangeAspect="1"/>
          </p:cNvPicPr>
          <p:nvPr/>
        </p:nvPicPr>
        <p:blipFill>
          <a:blip r:embed="rId4">
            <a:extLst/>
          </a:blip>
          <a:stretch>
            <a:fillRect/>
          </a:stretch>
        </p:blipFill>
        <p:spPr>
          <a:xfrm>
            <a:off x="5504126" y="6521185"/>
            <a:ext cx="2590666" cy="3295546"/>
          </a:xfrm>
          <a:prstGeom prst="rect">
            <a:avLst/>
          </a:prstGeom>
          <a:ln w="3175">
            <a:miter lim="400000"/>
          </a:ln>
        </p:spPr>
      </p:pic>
      <p:sp>
        <p:nvSpPr>
          <p:cNvPr id="210"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211"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ompany Name"/>
          <p:cNvSpPr txBox="1"/>
          <p:nvPr/>
        </p:nvSpPr>
        <p:spPr>
          <a:xfrm>
            <a:off x="813177" y="618128"/>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Company Name</a:t>
            </a:r>
          </a:p>
        </p:txBody>
      </p:sp>
      <p:sp>
        <p:nvSpPr>
          <p:cNvPr id="127" name="Rectangle"/>
          <p:cNvSpPr/>
          <p:nvPr/>
        </p:nvSpPr>
        <p:spPr>
          <a:xfrm>
            <a:off x="851220" y="1337683"/>
            <a:ext cx="990494"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28" name="Agreement to provide [TYPE OF SERVICES] services to [CLIENT COMPANY NAME].…"/>
          <p:cNvSpPr txBox="1"/>
          <p:nvPr/>
        </p:nvSpPr>
        <p:spPr>
          <a:xfrm>
            <a:off x="799242" y="1558056"/>
            <a:ext cx="8155116" cy="294388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rPr dirty="0"/>
              <a:t>Agreement to provide [TYPE OF SERVICES] services to [CLIENT COMPANY NAME].</a:t>
            </a:r>
          </a:p>
          <a:p>
            <a:pPr algn="l" defTabSz="457200">
              <a:lnSpc>
                <a:spcPct val="115000"/>
              </a:lnSpc>
              <a:defRPr sz="1800">
                <a:latin typeface="Garamond"/>
                <a:ea typeface="Garamond"/>
                <a:cs typeface="Garamond"/>
                <a:sym typeface="Garamond"/>
              </a:defRPr>
            </a:pPr>
            <a:endParaRPr dirty="0"/>
          </a:p>
          <a:p>
            <a:pPr algn="l" defTabSz="457200">
              <a:lnSpc>
                <a:spcPct val="115000"/>
              </a:lnSpc>
              <a:defRPr sz="1800">
                <a:latin typeface="Garamond"/>
                <a:ea typeface="Garamond"/>
                <a:cs typeface="Garamond"/>
                <a:sym typeface="Garamond"/>
              </a:defRPr>
            </a:pPr>
            <a:r>
              <a:rPr lang="en-US" sz="1800">
                <a:sym typeface="Garamond"/>
              </a:rPr>
              <a:t>This engagement letter is issued between CLIENT NAME (“Client”, “you”, “your”) and YOUR COMPANY NAME (“The Firm”, “we”, “our”, “us”), effective MONTH, DAY, 20XX (the “Agreement”) in order to better understand each party’s obligations.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rPr dirty="0"/>
              <a:t>Your engagement of [YOUR COMPANY] will be governed by the terms of this Letter and the enclosed Engagement Terms. </a:t>
            </a:r>
          </a:p>
        </p:txBody>
      </p:sp>
      <p:sp>
        <p:nvSpPr>
          <p:cNvPr id="129" name="The Firm shall provide the Services and Deliverable(s) as follows:…"/>
          <p:cNvSpPr txBox="1"/>
          <p:nvPr/>
        </p:nvSpPr>
        <p:spPr>
          <a:xfrm>
            <a:off x="806210" y="5475393"/>
            <a:ext cx="8155115" cy="678370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The Firm shall provide the Services and Deliverable(s) as follows: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a:t>
            </a:r>
            <a:r>
              <a:rPr b="1"/>
              <a:t>Note</a:t>
            </a:r>
            <a:r>
              <a:t>: you should look through this list to determine what to keep based on your service offerings, your niche, and the specific client situation. The more vague you can be, the better. Also note that this list is </a:t>
            </a:r>
            <a:r>
              <a:rPr b="1" u="sng"/>
              <a:t>NOT</a:t>
            </a:r>
            <a:r>
              <a:t> complete. As you move into performing higher end services, you’ll have to create more custom descriptions for your work]</a:t>
            </a:r>
          </a:p>
          <a:p>
            <a:pPr algn="l" defTabSz="457200">
              <a:lnSpc>
                <a:spcPct val="115000"/>
              </a:lnSpc>
              <a:defRPr sz="1800">
                <a:latin typeface="Garamond"/>
                <a:ea typeface="Garamond"/>
                <a:cs typeface="Garamond"/>
                <a:sym typeface="Garamond"/>
              </a:defRPr>
            </a:pPr>
            <a:endParaRPr/>
          </a:p>
          <a:p>
            <a:pPr algn="l" defTabSz="457200">
              <a:lnSpc>
                <a:spcPct val="115000"/>
              </a:lnSpc>
              <a:defRPr sz="1800" b="1">
                <a:latin typeface="Garamond"/>
                <a:ea typeface="Garamond"/>
                <a:cs typeface="Garamond"/>
                <a:sym typeface="Garamond"/>
              </a:defRPr>
            </a:pPr>
            <a:r>
              <a:t>What’s the difference?</a:t>
            </a:r>
          </a:p>
          <a:p>
            <a:pPr marL="228600" indent="-228600" algn="l" defTabSz="457200">
              <a:lnSpc>
                <a:spcPct val="115000"/>
              </a:lnSpc>
              <a:buSzPct val="100000"/>
              <a:buChar char="•"/>
              <a:defRPr sz="1800">
                <a:latin typeface="Garamond"/>
                <a:ea typeface="Garamond"/>
                <a:cs typeface="Garamond"/>
                <a:sym typeface="Garamond"/>
              </a:defRPr>
            </a:pPr>
            <a:r>
              <a:rPr i="1"/>
              <a:t>Set up services</a:t>
            </a:r>
            <a:r>
              <a:t> - This is when the client has not set up an accounting system in the past, and we’re going to help get them started.</a:t>
            </a:r>
          </a:p>
          <a:p>
            <a:pPr marL="228600" indent="-228600" algn="l" defTabSz="457200">
              <a:lnSpc>
                <a:spcPct val="115000"/>
              </a:lnSpc>
              <a:buSzPct val="100000"/>
              <a:buChar char="•"/>
              <a:defRPr sz="1800">
                <a:latin typeface="Garamond"/>
                <a:ea typeface="Garamond"/>
                <a:cs typeface="Garamond"/>
                <a:sym typeface="Garamond"/>
              </a:defRPr>
            </a:pPr>
            <a:r>
              <a:rPr i="1"/>
              <a:t>Clean up services</a:t>
            </a:r>
            <a:r>
              <a:t> - The client has set up an accounting system, but it’s in shambles. They aren’t able to use their system due to errors, or the system simply never having been properly done.</a:t>
            </a:r>
          </a:p>
          <a:p>
            <a:pPr marL="228600" indent="-228600" algn="l" defTabSz="457200">
              <a:lnSpc>
                <a:spcPct val="115000"/>
              </a:lnSpc>
              <a:buSzPct val="100000"/>
              <a:buChar char="•"/>
              <a:defRPr sz="1800" b="1">
                <a:latin typeface="Garamond"/>
                <a:ea typeface="Garamond"/>
                <a:cs typeface="Garamond"/>
                <a:sym typeface="Garamond"/>
              </a:defRPr>
            </a:pPr>
            <a:r>
              <a:rPr b="0" i="1"/>
              <a:t>Accounting &amp; Bookkeeping -</a:t>
            </a:r>
            <a:r>
              <a:rPr b="0"/>
              <a:t> Basic monthly services which *can* include ap/ar/payroll/month end reporting/reconciliations/etc</a:t>
            </a:r>
          </a:p>
          <a:p>
            <a:pPr marL="228600" indent="-228600" algn="l" defTabSz="457200">
              <a:lnSpc>
                <a:spcPct val="115000"/>
              </a:lnSpc>
              <a:buSzPct val="100000"/>
              <a:buChar char="•"/>
              <a:defRPr sz="1800" b="1">
                <a:latin typeface="Garamond"/>
                <a:ea typeface="Garamond"/>
                <a:cs typeface="Garamond"/>
                <a:sym typeface="Garamond"/>
              </a:defRPr>
            </a:pPr>
            <a:r>
              <a:rPr b="0" i="1"/>
              <a:t>Outsourced Controller -</a:t>
            </a:r>
            <a:r>
              <a:rPr b="0"/>
              <a:t> The same as above but usually includes some complexity due to a large number of entities, accrual accounting, inter company transactions, significant month end journal entries, etc.</a:t>
            </a:r>
          </a:p>
          <a:p>
            <a:pPr marL="228600" indent="-228600" algn="l" defTabSz="457200">
              <a:lnSpc>
                <a:spcPct val="115000"/>
              </a:lnSpc>
              <a:buSzPct val="100000"/>
              <a:buChar char="•"/>
              <a:defRPr sz="1800" b="1">
                <a:latin typeface="Garamond"/>
                <a:ea typeface="Garamond"/>
                <a:cs typeface="Garamond"/>
                <a:sym typeface="Garamond"/>
              </a:defRPr>
            </a:pPr>
            <a:r>
              <a:rPr b="0" i="1"/>
              <a:t>Outsourced CFO -</a:t>
            </a:r>
            <a:r>
              <a:rPr b="0"/>
              <a:t> Rather than just accounting complexity, this involves high end value creation. Something that even more so than the other services creates value for the client allowing them to increase sales or margins, reduce expenses, etc.</a:t>
            </a:r>
          </a:p>
        </p:txBody>
      </p:sp>
      <p:sp>
        <p:nvSpPr>
          <p:cNvPr id="130" name="Scope of Work"/>
          <p:cNvSpPr txBox="1"/>
          <p:nvPr/>
        </p:nvSpPr>
        <p:spPr>
          <a:xfrm>
            <a:off x="820145" y="4696592"/>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Scope of Work</a:t>
            </a:r>
          </a:p>
        </p:txBody>
      </p:sp>
      <p:sp>
        <p:nvSpPr>
          <p:cNvPr id="131" name="Rectangle"/>
          <p:cNvSpPr/>
          <p:nvPr/>
        </p:nvSpPr>
        <p:spPr>
          <a:xfrm>
            <a:off x="858188" y="5416147"/>
            <a:ext cx="990494"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32"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33"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cope of Work (Continued)"/>
          <p:cNvSpPr txBox="1"/>
          <p:nvPr/>
        </p:nvSpPr>
        <p:spPr>
          <a:xfrm>
            <a:off x="858770" y="320417"/>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rPr dirty="0"/>
              <a:t>Scope of Work (Continued)</a:t>
            </a:r>
          </a:p>
        </p:txBody>
      </p:sp>
      <p:sp>
        <p:nvSpPr>
          <p:cNvPr id="137" name="Rectangle"/>
          <p:cNvSpPr/>
          <p:nvPr/>
        </p:nvSpPr>
        <p:spPr>
          <a:xfrm>
            <a:off x="896813" y="1146297"/>
            <a:ext cx="990494"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38" name="Set Up Services:…"/>
          <p:cNvSpPr txBox="1"/>
          <p:nvPr/>
        </p:nvSpPr>
        <p:spPr>
          <a:xfrm>
            <a:off x="844835" y="1260345"/>
            <a:ext cx="8155116" cy="1046416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latin typeface="Garamond"/>
                <a:ea typeface="Garamond"/>
                <a:cs typeface="Garamond"/>
                <a:sym typeface="Garamond"/>
              </a:defRPr>
            </a:pPr>
            <a:r>
              <a:t>Set Up Services: </a:t>
            </a:r>
          </a:p>
          <a:p>
            <a:pPr marL="228600" indent="-228600" algn="l" defTabSz="457200">
              <a:lnSpc>
                <a:spcPct val="115000"/>
              </a:lnSpc>
              <a:buSzPct val="100000"/>
              <a:buChar char="•"/>
              <a:defRPr sz="1800">
                <a:latin typeface="Garamond"/>
                <a:ea typeface="Garamond"/>
                <a:cs typeface="Garamond"/>
                <a:sym typeface="Garamond"/>
              </a:defRPr>
            </a:pPr>
            <a:r>
              <a:t>Prepare your accounting file from scratch</a:t>
            </a:r>
          </a:p>
          <a:p>
            <a:pPr marL="228600" indent="-228600" algn="l" defTabSz="457200">
              <a:lnSpc>
                <a:spcPct val="115000"/>
              </a:lnSpc>
              <a:buSzPct val="100000"/>
              <a:buChar char="•"/>
              <a:defRPr sz="1800">
                <a:latin typeface="Garamond"/>
                <a:ea typeface="Garamond"/>
                <a:cs typeface="Garamond"/>
                <a:sym typeface="Garamond"/>
              </a:defRPr>
            </a:pPr>
            <a:r>
              <a:t>Create and map the chart of accounts to the balance sheet and profit and less statement</a:t>
            </a:r>
          </a:p>
          <a:p>
            <a:pPr marL="228600" indent="-228600" algn="l" defTabSz="457200">
              <a:lnSpc>
                <a:spcPct val="115000"/>
              </a:lnSpc>
              <a:buSzPct val="100000"/>
              <a:buChar char="•"/>
              <a:defRPr sz="1800">
                <a:latin typeface="Garamond"/>
                <a:ea typeface="Garamond"/>
                <a:cs typeface="Garamond"/>
                <a:sym typeface="Garamond"/>
              </a:defRPr>
            </a:pPr>
            <a:r>
              <a:t>Integrate banking systems with the accounting system</a:t>
            </a:r>
          </a:p>
          <a:p>
            <a:pPr marL="228600" indent="-228600" algn="l" defTabSz="457200">
              <a:lnSpc>
                <a:spcPct val="115000"/>
              </a:lnSpc>
              <a:buSzPct val="100000"/>
              <a:buChar char="•"/>
              <a:defRPr sz="1800">
                <a:latin typeface="Garamond"/>
                <a:ea typeface="Garamond"/>
                <a:cs typeface="Garamond"/>
                <a:sym typeface="Garamond"/>
              </a:defRPr>
            </a:pPr>
            <a:r>
              <a:t>Set up accounts receivable process including billing, invoicing, and aging.</a:t>
            </a:r>
          </a:p>
          <a:p>
            <a:pPr marL="228600" indent="-228600" algn="l" defTabSz="457200">
              <a:lnSpc>
                <a:spcPct val="115000"/>
              </a:lnSpc>
              <a:buSzPct val="100000"/>
              <a:buChar char="•"/>
              <a:defRPr sz="1800">
                <a:latin typeface="Garamond"/>
                <a:ea typeface="Garamond"/>
                <a:cs typeface="Garamond"/>
                <a:sym typeface="Garamond"/>
              </a:defRPr>
            </a:pPr>
            <a:r>
              <a:t>Set up of accounts payable via create card and check</a:t>
            </a:r>
          </a:p>
          <a:p>
            <a:pPr marL="228600" indent="-228600" algn="l" defTabSz="457200">
              <a:lnSpc>
                <a:spcPct val="115000"/>
              </a:lnSpc>
              <a:buSzPct val="100000"/>
              <a:buChar char="•"/>
              <a:defRPr sz="1800">
                <a:latin typeface="Garamond"/>
                <a:ea typeface="Garamond"/>
                <a:cs typeface="Garamond"/>
                <a:sym typeface="Garamond"/>
              </a:defRPr>
            </a:pPr>
            <a:r>
              <a:t>Key report set up including balance sheet, cash profit and loss statements by week and month</a:t>
            </a:r>
          </a:p>
          <a:p>
            <a:pPr marL="228600" indent="-228600" algn="l" defTabSz="457200">
              <a:lnSpc>
                <a:spcPct val="115000"/>
              </a:lnSpc>
              <a:buSzPct val="100000"/>
              <a:buChar char="•"/>
              <a:defRPr sz="1800">
                <a:latin typeface="Garamond"/>
                <a:ea typeface="Garamond"/>
                <a:cs typeface="Garamond"/>
                <a:sym typeface="Garamond"/>
              </a:defRPr>
            </a:pPr>
            <a:r>
              <a:t>Recommendation on managing tax liability including saving 25-40% of your monthly cash profits and setting them aside for tax payments.</a:t>
            </a:r>
          </a:p>
          <a:p>
            <a:pPr marL="228600" indent="-228600" algn="l" defTabSz="457200">
              <a:lnSpc>
                <a:spcPct val="115000"/>
              </a:lnSpc>
              <a:buSzPct val="100000"/>
              <a:buChar char="•"/>
              <a:defRPr sz="1800">
                <a:latin typeface="Garamond"/>
                <a:ea typeface="Garamond"/>
                <a:cs typeface="Garamond"/>
                <a:sym typeface="Garamond"/>
              </a:defRPr>
            </a:pPr>
            <a:r>
              <a:t>Set up your payroll system and the payroll dates and process for running payroll on an ongoing basis.</a:t>
            </a:r>
          </a:p>
          <a:p>
            <a:pPr algn="l" defTabSz="457200">
              <a:lnSpc>
                <a:spcPct val="115000"/>
              </a:lnSpc>
              <a:defRPr sz="1800" b="1">
                <a:latin typeface="Garamond"/>
                <a:ea typeface="Garamond"/>
                <a:cs typeface="Garamond"/>
                <a:sym typeface="Garamond"/>
              </a:defRPr>
            </a:pPr>
            <a:endParaRPr/>
          </a:p>
          <a:p>
            <a:pPr algn="l" defTabSz="457200">
              <a:lnSpc>
                <a:spcPct val="115000"/>
              </a:lnSpc>
              <a:defRPr sz="1800" b="1">
                <a:latin typeface="Garamond"/>
                <a:ea typeface="Garamond"/>
                <a:cs typeface="Garamond"/>
                <a:sym typeface="Garamond"/>
              </a:defRPr>
            </a:pPr>
            <a:r>
              <a:t>Clean Up Services: </a:t>
            </a:r>
          </a:p>
          <a:p>
            <a:pPr marL="228600" indent="-228600" algn="l" defTabSz="457200">
              <a:lnSpc>
                <a:spcPct val="115000"/>
              </a:lnSpc>
              <a:buSzPct val="100000"/>
              <a:buChar char="•"/>
              <a:defRPr sz="1800">
                <a:latin typeface="Garamond"/>
                <a:ea typeface="Garamond"/>
                <a:cs typeface="Garamond"/>
                <a:sym typeface="Garamond"/>
              </a:defRPr>
            </a:pPr>
            <a:r>
              <a:t>Fix customer payments and credits that have not been applied correctly.</a:t>
            </a:r>
          </a:p>
          <a:p>
            <a:pPr marL="228600" indent="-228600" algn="l" defTabSz="457200">
              <a:lnSpc>
                <a:spcPct val="115000"/>
              </a:lnSpc>
              <a:buSzPct val="100000"/>
              <a:buChar char="•"/>
              <a:defRPr sz="1800">
                <a:latin typeface="Garamond"/>
                <a:ea typeface="Garamond"/>
                <a:cs typeface="Garamond"/>
                <a:sym typeface="Garamond"/>
              </a:defRPr>
            </a:pPr>
            <a:r>
              <a:t>Write off noncollectable invoices.</a:t>
            </a:r>
          </a:p>
          <a:p>
            <a:pPr marL="228600" indent="-228600" algn="l" defTabSz="457200">
              <a:lnSpc>
                <a:spcPct val="115000"/>
              </a:lnSpc>
              <a:buSzPct val="100000"/>
              <a:buChar char="•"/>
              <a:defRPr sz="1800">
                <a:latin typeface="Garamond"/>
                <a:ea typeface="Garamond"/>
                <a:cs typeface="Garamond"/>
                <a:sym typeface="Garamond"/>
              </a:defRPr>
            </a:pPr>
            <a:r>
              <a:t>Review your accounts receivable aging summary report for any additional corrections, updates, or changes that need to be made to your accounting file.</a:t>
            </a:r>
          </a:p>
          <a:p>
            <a:pPr marL="228600" indent="-228600" algn="l" defTabSz="457200">
              <a:lnSpc>
                <a:spcPct val="115000"/>
              </a:lnSpc>
              <a:buSzPct val="100000"/>
              <a:buChar char="•"/>
              <a:defRPr sz="1800">
                <a:latin typeface="Garamond"/>
                <a:ea typeface="Garamond"/>
                <a:cs typeface="Garamond"/>
                <a:sym typeface="Garamond"/>
              </a:defRPr>
            </a:pPr>
            <a:r>
              <a:t>Fix vendor payments and credits that have not been correctly applied.</a:t>
            </a:r>
          </a:p>
          <a:p>
            <a:pPr marL="228600" indent="-228600" algn="l" defTabSz="457200">
              <a:lnSpc>
                <a:spcPct val="115000"/>
              </a:lnSpc>
              <a:buSzPct val="100000"/>
              <a:buChar char="•"/>
              <a:defRPr sz="1800">
                <a:latin typeface="Garamond"/>
                <a:ea typeface="Garamond"/>
                <a:cs typeface="Garamond"/>
                <a:sym typeface="Garamond"/>
              </a:defRPr>
            </a:pPr>
            <a:r>
              <a:t>Look over your unpaid bills report for any additional corrections, updates, or changes that need to be made to your accounting files.</a:t>
            </a:r>
          </a:p>
          <a:p>
            <a:pPr marL="228600" indent="-228600" algn="l" defTabSz="457200">
              <a:lnSpc>
                <a:spcPct val="115000"/>
              </a:lnSpc>
              <a:buSzPct val="100000"/>
              <a:buChar char="•"/>
              <a:defRPr sz="1800">
                <a:latin typeface="Garamond"/>
                <a:ea typeface="Garamond"/>
                <a:cs typeface="Garamond"/>
                <a:sym typeface="Garamond"/>
              </a:defRPr>
            </a:pPr>
            <a:r>
              <a:t>Reconcile your bank accounts and credit card accounts.</a:t>
            </a:r>
          </a:p>
          <a:p>
            <a:pPr marL="228600" indent="-228600" algn="l" defTabSz="457200">
              <a:lnSpc>
                <a:spcPct val="115000"/>
              </a:lnSpc>
              <a:buSzPct val="100000"/>
              <a:buChar char="•"/>
              <a:defRPr sz="1800">
                <a:latin typeface="Garamond"/>
                <a:ea typeface="Garamond"/>
                <a:cs typeface="Garamond"/>
                <a:sym typeface="Garamond"/>
              </a:defRPr>
            </a:pPr>
            <a:r>
              <a:t>Locate discrepancies in your bank reconciliations.</a:t>
            </a:r>
          </a:p>
          <a:p>
            <a:pPr marL="228600" indent="-228600" algn="l" defTabSz="457200">
              <a:lnSpc>
                <a:spcPct val="115000"/>
              </a:lnSpc>
              <a:buSzPct val="100000"/>
              <a:buChar char="•"/>
              <a:defRPr sz="1800">
                <a:latin typeface="Garamond"/>
                <a:ea typeface="Garamond"/>
                <a:cs typeface="Garamond"/>
                <a:sym typeface="Garamond"/>
              </a:defRPr>
            </a:pPr>
            <a:r>
              <a:t>Reclassify transactions that have been incorrectly recorded into your accounting files.</a:t>
            </a:r>
          </a:p>
          <a:p>
            <a:pPr marL="228600" indent="-228600" algn="l" defTabSz="457200">
              <a:lnSpc>
                <a:spcPct val="115000"/>
              </a:lnSpc>
              <a:buSzPct val="100000"/>
              <a:buChar char="•"/>
              <a:defRPr sz="1800">
                <a:latin typeface="Garamond"/>
                <a:ea typeface="Garamond"/>
                <a:cs typeface="Garamond"/>
                <a:sym typeface="Garamond"/>
              </a:defRPr>
            </a:pPr>
            <a:r>
              <a:t>Look over your working trial balance for misclassifications, data entry errors, and prepare a list of suggested adjusting journal entries to correct these bookkeeping mistakes.</a:t>
            </a:r>
          </a:p>
          <a:p>
            <a:pPr marL="228600" indent="-228600" algn="l" defTabSz="457200">
              <a:lnSpc>
                <a:spcPct val="115000"/>
              </a:lnSpc>
              <a:buSzPct val="100000"/>
              <a:buChar char="•"/>
              <a:defRPr sz="1800">
                <a:latin typeface="Garamond"/>
                <a:ea typeface="Garamond"/>
                <a:cs typeface="Garamond"/>
                <a:sym typeface="Garamond"/>
              </a:defRPr>
            </a:pPr>
            <a:r>
              <a:t>Troubleshoot prior account balances that have been changed.</a:t>
            </a:r>
          </a:p>
          <a:p>
            <a:pPr marL="228600" indent="-228600" algn="l" defTabSz="457200">
              <a:lnSpc>
                <a:spcPct val="115000"/>
              </a:lnSpc>
              <a:buSzPct val="100000"/>
              <a:buChar char="•"/>
              <a:defRPr sz="1800">
                <a:latin typeface="Garamond"/>
                <a:ea typeface="Garamond"/>
                <a:cs typeface="Garamond"/>
                <a:sym typeface="Garamond"/>
              </a:defRPr>
            </a:pPr>
            <a:r>
              <a:t>Look for changes to your company’s chart of accounts.</a:t>
            </a:r>
          </a:p>
          <a:p>
            <a:pPr marL="228600" indent="-228600" algn="l" defTabSz="457200">
              <a:lnSpc>
                <a:spcPct val="115000"/>
              </a:lnSpc>
              <a:buSzPct val="100000"/>
              <a:buChar char="•"/>
              <a:defRPr sz="1800">
                <a:latin typeface="Garamond"/>
                <a:ea typeface="Garamond"/>
                <a:cs typeface="Garamond"/>
                <a:sym typeface="Garamond"/>
              </a:defRPr>
            </a:pPr>
            <a:r>
              <a:t>Review the setup of your accounting file and make any necessary corrections.</a:t>
            </a:r>
          </a:p>
          <a:p>
            <a:pPr marL="228600" indent="-228600" algn="l" defTabSz="457200">
              <a:lnSpc>
                <a:spcPct val="115000"/>
              </a:lnSpc>
              <a:buSzPct val="100000"/>
              <a:buChar char="•"/>
              <a:defRPr sz="1800">
                <a:latin typeface="Garamond"/>
                <a:ea typeface="Garamond"/>
                <a:cs typeface="Garamond"/>
                <a:sym typeface="Garamond"/>
              </a:defRPr>
            </a:pPr>
            <a:r>
              <a:t>Inform you of changes to your customer and vendor lists.</a:t>
            </a:r>
          </a:p>
          <a:p>
            <a:pPr marL="228600" indent="-228600" algn="l" defTabSz="457200">
              <a:lnSpc>
                <a:spcPct val="115000"/>
              </a:lnSpc>
              <a:buSzPct val="100000"/>
              <a:buChar char="•"/>
              <a:defRPr sz="1800">
                <a:latin typeface="Garamond"/>
                <a:ea typeface="Garamond"/>
                <a:cs typeface="Garamond"/>
                <a:sym typeface="Garamond"/>
              </a:defRPr>
            </a:pPr>
            <a:r>
              <a:t>Find changes to your business’ fixed asset items.</a:t>
            </a:r>
          </a:p>
          <a:p>
            <a:pPr algn="l" defTabSz="457200">
              <a:lnSpc>
                <a:spcPct val="115000"/>
              </a:lnSpc>
              <a:defRPr sz="1800" b="1">
                <a:latin typeface="Garamond"/>
                <a:ea typeface="Garamond"/>
                <a:cs typeface="Garamond"/>
                <a:sym typeface="Garamond"/>
              </a:defRPr>
            </a:pPr>
            <a:endParaRPr/>
          </a:p>
        </p:txBody>
      </p:sp>
      <p:sp>
        <p:nvSpPr>
          <p:cNvPr id="139"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40"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cope of Work (Continued)"/>
          <p:cNvSpPr txBox="1"/>
          <p:nvPr/>
        </p:nvSpPr>
        <p:spPr>
          <a:xfrm>
            <a:off x="858770" y="0"/>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Scope of Work (Continued)</a:t>
            </a:r>
          </a:p>
        </p:txBody>
      </p:sp>
      <p:sp>
        <p:nvSpPr>
          <p:cNvPr id="144" name="Rectangle"/>
          <p:cNvSpPr/>
          <p:nvPr/>
        </p:nvSpPr>
        <p:spPr>
          <a:xfrm>
            <a:off x="896812" y="762086"/>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45" name="Bookkeeping &amp; Accounting Services:…"/>
          <p:cNvSpPr txBox="1"/>
          <p:nvPr/>
        </p:nvSpPr>
        <p:spPr>
          <a:xfrm>
            <a:off x="844835" y="825629"/>
            <a:ext cx="8155115" cy="1107757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latin typeface="Garamond"/>
                <a:ea typeface="Garamond"/>
                <a:cs typeface="Garamond"/>
                <a:sym typeface="Garamond"/>
              </a:defRPr>
            </a:pPr>
            <a:r>
              <a:t>Bookkeeping &amp; Accounting Services:</a:t>
            </a:r>
          </a:p>
          <a:p>
            <a:pPr marL="228600" indent="-228600" algn="l" defTabSz="457200">
              <a:lnSpc>
                <a:spcPct val="115000"/>
              </a:lnSpc>
              <a:buSzPct val="100000"/>
              <a:buChar char="•"/>
              <a:defRPr sz="1800">
                <a:latin typeface="Garamond"/>
                <a:ea typeface="Garamond"/>
                <a:cs typeface="Garamond"/>
                <a:sym typeface="Garamond"/>
              </a:defRPr>
            </a:pPr>
            <a:r>
              <a:t>Reconcile your bank account and check register, identify errors and indicate needed adjustments, and present a list of adjusting entries so that you may make the necessary adjustments.</a:t>
            </a:r>
          </a:p>
          <a:p>
            <a:pPr marL="228600" indent="-228600" algn="l" defTabSz="457200">
              <a:lnSpc>
                <a:spcPct val="115000"/>
              </a:lnSpc>
              <a:buSzPct val="100000"/>
              <a:buChar char="•"/>
              <a:defRPr sz="1800">
                <a:latin typeface="Garamond"/>
                <a:ea typeface="Garamond"/>
                <a:cs typeface="Garamond"/>
                <a:sym typeface="Garamond"/>
              </a:defRPr>
            </a:pPr>
            <a:r>
              <a:t>Review your payroll records and calculate your required payroll tax deposit, if necessary.</a:t>
            </a:r>
          </a:p>
          <a:p>
            <a:pPr marL="228600" indent="-228600" algn="l" defTabSz="457200">
              <a:lnSpc>
                <a:spcPct val="115000"/>
              </a:lnSpc>
              <a:buSzPct val="100000"/>
              <a:buChar char="•"/>
              <a:defRPr sz="1800">
                <a:latin typeface="Garamond"/>
                <a:ea typeface="Garamond"/>
                <a:cs typeface="Garamond"/>
                <a:sym typeface="Garamond"/>
              </a:defRPr>
            </a:pPr>
            <a:r>
              <a:t>On a monthly basis, calculate and prepare any sales tax prepayment &amp; tax return.</a:t>
            </a:r>
          </a:p>
          <a:p>
            <a:pPr marL="228600" indent="-228600" algn="l" defTabSz="457200">
              <a:lnSpc>
                <a:spcPct val="115000"/>
              </a:lnSpc>
              <a:buSzPct val="100000"/>
              <a:buChar char="•"/>
              <a:defRPr sz="1800">
                <a:latin typeface="Garamond"/>
                <a:ea typeface="Garamond"/>
                <a:cs typeface="Garamond"/>
                <a:sym typeface="Garamond"/>
              </a:defRPr>
            </a:pPr>
            <a:r>
              <a:t>Record all income and expenses, make any adjusting journal entries, and keep an up-to-date and balanced general ledger.  I will not audit, verify, or certify the accuracy of your accounting records.  I will present a balance sheet and/or profit and loss statement to you on a monthly/quarterly basis.</a:t>
            </a:r>
          </a:p>
          <a:p>
            <a:pPr marL="228600" indent="-228600" algn="l" defTabSz="457200">
              <a:lnSpc>
                <a:spcPct val="115000"/>
              </a:lnSpc>
              <a:buSzPct val="100000"/>
              <a:buChar char="•"/>
              <a:defRPr sz="1800">
                <a:latin typeface="Garamond"/>
                <a:ea typeface="Garamond"/>
                <a:cs typeface="Garamond"/>
                <a:sym typeface="Garamond"/>
              </a:defRPr>
            </a:pPr>
            <a:r>
              <a:t>Quarterly, I will prepare any necessary state and federal payroll tax returns.  I will also prepare any necessary quarterly sales tax returns.</a:t>
            </a:r>
          </a:p>
          <a:p>
            <a:pPr marL="228600" indent="-228600" algn="l" defTabSz="457200">
              <a:lnSpc>
                <a:spcPct val="115000"/>
              </a:lnSpc>
              <a:buSzPct val="100000"/>
              <a:buChar char="•"/>
              <a:defRPr sz="1800">
                <a:latin typeface="Garamond"/>
                <a:ea typeface="Garamond"/>
                <a:cs typeface="Garamond"/>
                <a:sym typeface="Garamond"/>
              </a:defRPr>
            </a:pPr>
            <a:r>
              <a:t>Annually, I will prepare all forms W-2 and/or 1099.  I will also prepare any W-3 or 1096 forms, or I will e-file the equivalent data on your behalf.</a:t>
            </a:r>
          </a:p>
          <a:p>
            <a:pPr algn="l" defTabSz="457200">
              <a:lnSpc>
                <a:spcPct val="115000"/>
              </a:lnSpc>
              <a:defRPr sz="1800" b="1">
                <a:latin typeface="Garamond"/>
                <a:ea typeface="Garamond"/>
                <a:cs typeface="Garamond"/>
                <a:sym typeface="Garamond"/>
              </a:defRPr>
            </a:pPr>
            <a:endParaRPr b="0"/>
          </a:p>
          <a:p>
            <a:pPr algn="l" defTabSz="457200">
              <a:lnSpc>
                <a:spcPct val="115000"/>
              </a:lnSpc>
              <a:defRPr sz="1800" b="1">
                <a:latin typeface="Garamond"/>
                <a:ea typeface="Garamond"/>
                <a:cs typeface="Garamond"/>
                <a:sym typeface="Garamond"/>
              </a:defRPr>
            </a:pPr>
            <a:r>
              <a:t>Outsourced Controller Services: </a:t>
            </a:r>
          </a:p>
          <a:p>
            <a:pPr marL="228600" indent="-228600" algn="l" defTabSz="457200">
              <a:lnSpc>
                <a:spcPct val="115000"/>
              </a:lnSpc>
              <a:buSzPct val="100000"/>
              <a:buChar char="•"/>
              <a:defRPr sz="1800">
                <a:latin typeface="Garamond"/>
                <a:ea typeface="Garamond"/>
                <a:cs typeface="Garamond"/>
                <a:sym typeface="Garamond"/>
              </a:defRPr>
            </a:pPr>
            <a:r>
              <a:t>Perform accrual accounting journal entries on a monthly basis</a:t>
            </a:r>
          </a:p>
          <a:p>
            <a:pPr marL="228600" indent="-228600" algn="l" defTabSz="457200">
              <a:lnSpc>
                <a:spcPct val="115000"/>
              </a:lnSpc>
              <a:buSzPct val="100000"/>
              <a:buChar char="•"/>
              <a:defRPr sz="1800">
                <a:latin typeface="Garamond"/>
                <a:ea typeface="Garamond"/>
                <a:cs typeface="Garamond"/>
                <a:sym typeface="Garamond"/>
              </a:defRPr>
            </a:pPr>
            <a:r>
              <a:t>Review fixed assets accounting including depreciation for </a:t>
            </a:r>
          </a:p>
          <a:p>
            <a:pPr marL="228600" indent="-228600" algn="l" defTabSz="457200">
              <a:lnSpc>
                <a:spcPct val="115000"/>
              </a:lnSpc>
              <a:buSzPct val="100000"/>
              <a:buChar char="•"/>
              <a:defRPr sz="1800">
                <a:latin typeface="Garamond"/>
                <a:ea typeface="Garamond"/>
                <a:cs typeface="Garamond"/>
                <a:sym typeface="Garamond"/>
              </a:defRPr>
            </a:pPr>
            <a:r>
              <a:t>Calculate tax provisions on a monthly or quarterly basis </a:t>
            </a:r>
          </a:p>
          <a:p>
            <a:pPr marL="228600" indent="-228600" algn="l" defTabSz="457200">
              <a:lnSpc>
                <a:spcPct val="115000"/>
              </a:lnSpc>
              <a:buSzPct val="100000"/>
              <a:buChar char="•"/>
              <a:defRPr sz="1800">
                <a:latin typeface="Garamond"/>
                <a:ea typeface="Garamond"/>
                <a:cs typeface="Garamond"/>
                <a:sym typeface="Garamond"/>
              </a:defRPr>
            </a:pPr>
            <a:r>
              <a:t>Review inventory accounting and the process for write offs of spoiled inventory</a:t>
            </a:r>
          </a:p>
          <a:p>
            <a:pPr marL="228600" indent="-228600" algn="l" defTabSz="457200">
              <a:lnSpc>
                <a:spcPct val="115000"/>
              </a:lnSpc>
              <a:buSzPct val="100000"/>
              <a:buChar char="•"/>
              <a:defRPr sz="1800">
                <a:latin typeface="Garamond"/>
                <a:ea typeface="Garamond"/>
                <a:cs typeface="Garamond"/>
                <a:sym typeface="Garamond"/>
              </a:defRPr>
            </a:pPr>
            <a:r>
              <a:t>Review accounts receivable and the process for estimated the allowance</a:t>
            </a:r>
          </a:p>
          <a:p>
            <a:pPr marL="228600" indent="-228600" algn="l" defTabSz="457200">
              <a:lnSpc>
                <a:spcPct val="115000"/>
              </a:lnSpc>
              <a:buSzPct val="100000"/>
              <a:buChar char="•"/>
              <a:defRPr sz="1800">
                <a:latin typeface="Garamond"/>
                <a:ea typeface="Garamond"/>
                <a:cs typeface="Garamond"/>
                <a:sym typeface="Garamond"/>
              </a:defRPr>
            </a:pPr>
            <a:r>
              <a:t>Oversee and prepare intracompany transactions on a monthly basis</a:t>
            </a:r>
          </a:p>
          <a:p>
            <a:pPr marL="228600" indent="-228600" algn="l" defTabSz="457200">
              <a:lnSpc>
                <a:spcPct val="115000"/>
              </a:lnSpc>
              <a:buSzPct val="100000"/>
              <a:buChar char="•"/>
              <a:defRPr sz="1800">
                <a:latin typeface="Garamond"/>
                <a:ea typeface="Garamond"/>
                <a:cs typeface="Garamond"/>
                <a:sym typeface="Garamond"/>
              </a:defRPr>
            </a:pPr>
            <a:endParaRPr/>
          </a:p>
          <a:p>
            <a:pPr algn="l" defTabSz="457200">
              <a:lnSpc>
                <a:spcPct val="115000"/>
              </a:lnSpc>
              <a:defRPr sz="1800" b="1">
                <a:latin typeface="Garamond"/>
                <a:ea typeface="Garamond"/>
                <a:cs typeface="Garamond"/>
                <a:sym typeface="Garamond"/>
              </a:defRPr>
            </a:pPr>
            <a:r>
              <a:t>Outsourced Chief Financial Officer Services: </a:t>
            </a:r>
          </a:p>
          <a:p>
            <a:pPr marL="228600" indent="-228600" algn="l" defTabSz="457200">
              <a:lnSpc>
                <a:spcPct val="115000"/>
              </a:lnSpc>
              <a:buSzPct val="100000"/>
              <a:buChar char="•"/>
              <a:defRPr sz="1800">
                <a:latin typeface="Garamond"/>
                <a:ea typeface="Garamond"/>
                <a:cs typeface="Garamond"/>
                <a:sym typeface="Garamond"/>
              </a:defRPr>
            </a:pPr>
            <a:r>
              <a:t>Client contract negotiations for maximizing long term value of contracts </a:t>
            </a:r>
          </a:p>
          <a:p>
            <a:pPr marL="228600" indent="-228600" algn="l" defTabSz="457200">
              <a:lnSpc>
                <a:spcPct val="115000"/>
              </a:lnSpc>
              <a:buSzPct val="100000"/>
              <a:buChar char="•"/>
              <a:defRPr sz="1800">
                <a:latin typeface="Garamond"/>
                <a:ea typeface="Garamond"/>
                <a:cs typeface="Garamond"/>
                <a:sym typeface="Garamond"/>
              </a:defRPr>
            </a:pPr>
            <a:r>
              <a:t>Acting as liaison between banks, attorneys, vendors, insurance agents, etc. </a:t>
            </a:r>
          </a:p>
          <a:p>
            <a:pPr marL="228600" indent="-228600" algn="l" defTabSz="457200">
              <a:lnSpc>
                <a:spcPct val="115000"/>
              </a:lnSpc>
              <a:buSzPct val="100000"/>
              <a:buChar char="•"/>
              <a:defRPr sz="1800">
                <a:latin typeface="Garamond"/>
                <a:ea typeface="Garamond"/>
                <a:cs typeface="Garamond"/>
                <a:sym typeface="Garamond"/>
              </a:defRPr>
            </a:pPr>
            <a:r>
              <a:t>Merger and acquisitions assistance as well as creation of exit strategy for shareholders</a:t>
            </a:r>
          </a:p>
          <a:p>
            <a:pPr marL="228600" indent="-228600" algn="l" defTabSz="457200">
              <a:lnSpc>
                <a:spcPct val="115000"/>
              </a:lnSpc>
              <a:buSzPct val="100000"/>
              <a:buChar char="•"/>
              <a:defRPr sz="1800">
                <a:latin typeface="Garamond"/>
                <a:ea typeface="Garamond"/>
                <a:cs typeface="Garamond"/>
                <a:sym typeface="Garamond"/>
              </a:defRPr>
            </a:pPr>
            <a:r>
              <a:t>Review and negotiation of insurance policies </a:t>
            </a:r>
          </a:p>
          <a:p>
            <a:pPr marL="228600" indent="-228600" algn="l" defTabSz="457200">
              <a:lnSpc>
                <a:spcPct val="115000"/>
              </a:lnSpc>
              <a:buSzPct val="100000"/>
              <a:buChar char="•"/>
              <a:defRPr sz="1800">
                <a:latin typeface="Garamond"/>
                <a:ea typeface="Garamond"/>
                <a:cs typeface="Garamond"/>
                <a:sym typeface="Garamond"/>
              </a:defRPr>
            </a:pPr>
            <a:r>
              <a:t>Gross profit evaluation &amp; optimization</a:t>
            </a:r>
          </a:p>
          <a:p>
            <a:pPr marL="228600" indent="-228600" algn="l" defTabSz="457200">
              <a:lnSpc>
                <a:spcPct val="115000"/>
              </a:lnSpc>
              <a:buSzPct val="100000"/>
              <a:buChar char="•"/>
              <a:defRPr sz="1800">
                <a:latin typeface="Garamond"/>
                <a:ea typeface="Garamond"/>
                <a:cs typeface="Garamond"/>
                <a:sym typeface="Garamond"/>
              </a:defRPr>
            </a:pPr>
            <a:r>
              <a:t>Increasing sales (via bonus plans, incentive plans, etc)</a:t>
            </a:r>
          </a:p>
          <a:p>
            <a:pPr marL="228600" indent="-228600" algn="l" defTabSz="457200">
              <a:lnSpc>
                <a:spcPct val="115000"/>
              </a:lnSpc>
              <a:buSzPct val="100000"/>
              <a:buChar char="•"/>
              <a:defRPr sz="1800">
                <a:latin typeface="Garamond"/>
                <a:ea typeface="Garamond"/>
                <a:cs typeface="Garamond"/>
                <a:sym typeface="Garamond"/>
              </a:defRPr>
            </a:pPr>
            <a:r>
              <a:t>Analysis of equipment purchases, expansions, etc. </a:t>
            </a:r>
          </a:p>
          <a:p>
            <a:pPr marL="228600" indent="-228600" algn="l" defTabSz="457200">
              <a:lnSpc>
                <a:spcPct val="115000"/>
              </a:lnSpc>
              <a:buSzPct val="100000"/>
              <a:buChar char="•"/>
              <a:defRPr sz="1800">
                <a:latin typeface="Garamond"/>
                <a:ea typeface="Garamond"/>
                <a:cs typeface="Garamond"/>
                <a:sym typeface="Garamond"/>
              </a:defRPr>
            </a:pPr>
            <a:r>
              <a:t>Business exit planning and strategy</a:t>
            </a:r>
          </a:p>
          <a:p>
            <a:pPr marL="228600" indent="-228600" algn="l" defTabSz="457200">
              <a:lnSpc>
                <a:spcPct val="115000"/>
              </a:lnSpc>
              <a:buSzPct val="100000"/>
              <a:buChar char="•"/>
              <a:defRPr sz="1800">
                <a:latin typeface="Garamond"/>
                <a:ea typeface="Garamond"/>
                <a:cs typeface="Garamond"/>
                <a:sym typeface="Garamond"/>
              </a:defRPr>
            </a:pPr>
            <a:r>
              <a:t>Assistance with raising capital and obtaining loans from financial institutions </a:t>
            </a:r>
          </a:p>
          <a:p>
            <a:pPr marL="228600" indent="-228600" algn="l" defTabSz="457200">
              <a:lnSpc>
                <a:spcPct val="115000"/>
              </a:lnSpc>
              <a:buSzPct val="100000"/>
              <a:buChar char="•"/>
              <a:defRPr sz="1800">
                <a:latin typeface="Garamond"/>
                <a:ea typeface="Garamond"/>
                <a:cs typeface="Garamond"/>
                <a:sym typeface="Garamond"/>
              </a:defRPr>
            </a:pPr>
            <a:r>
              <a:t>Monthly high-level review prior month’s financials</a:t>
            </a:r>
          </a:p>
          <a:p>
            <a:pPr marL="228600" indent="-228600" algn="l" defTabSz="457200">
              <a:lnSpc>
                <a:spcPct val="115000"/>
              </a:lnSpc>
              <a:buSzPct val="100000"/>
              <a:buChar char="•"/>
              <a:defRPr sz="1800">
                <a:latin typeface="Garamond"/>
                <a:ea typeface="Garamond"/>
                <a:cs typeface="Garamond"/>
                <a:sym typeface="Garamond"/>
              </a:defRPr>
            </a:pPr>
            <a:r>
              <a:t>Key Performance Indicators development and reporting</a:t>
            </a:r>
          </a:p>
          <a:p>
            <a:pPr marL="228600" indent="-228600" algn="l" defTabSz="457200">
              <a:lnSpc>
                <a:spcPct val="115000"/>
              </a:lnSpc>
              <a:buSzPct val="100000"/>
              <a:buChar char="•"/>
              <a:defRPr sz="1800">
                <a:latin typeface="Garamond"/>
                <a:ea typeface="Garamond"/>
                <a:cs typeface="Garamond"/>
                <a:sym typeface="Garamond"/>
              </a:defRPr>
            </a:pPr>
            <a:r>
              <a:t>Development of accounting department’s standard operating protocols </a:t>
            </a:r>
          </a:p>
        </p:txBody>
      </p:sp>
      <p:sp>
        <p:nvSpPr>
          <p:cNvPr id="146"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47"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Error, fraud or theft…"/>
          <p:cNvSpPr txBox="1"/>
          <p:nvPr/>
        </p:nvSpPr>
        <p:spPr>
          <a:xfrm>
            <a:off x="830749" y="835304"/>
            <a:ext cx="8155115" cy="1216949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rPr b="1" dirty="0"/>
              <a:t>Error, fraud or theft</a:t>
            </a:r>
            <a:endParaRPr b="1"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r>
              <a:rPr dirty="0"/>
              <a:t>Our engagement does not include any procedures designed to discover errors, fraud or theft.  Therefore, our engagement cannot be relied upon to disclose such matters.</a:t>
            </a:r>
            <a:endParaRPr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r>
              <a:rPr b="1" dirty="0"/>
              <a:t>Government inquiries</a:t>
            </a:r>
            <a:endParaRPr b="1"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r>
              <a:rPr dirty="0"/>
              <a:t>This engagement does not include responding to inquiries by any governmental agency or tax authority.  If your tax return is selected for examination or audit, you may request that we assist you in responding to such inquiry.  If you ask us to represent you, we will confirm this in a separate engagement letter and delineate how additional charges for this service will be calculated.  </a:t>
            </a:r>
          </a:p>
          <a:p>
            <a:pPr algn="l" defTabSz="457200">
              <a:lnSpc>
                <a:spcPct val="115000"/>
              </a:lnSpc>
              <a:defRPr sz="1800">
                <a:latin typeface="Garamond"/>
                <a:ea typeface="Garamond"/>
                <a:cs typeface="Garamond"/>
                <a:sym typeface="Garamond"/>
              </a:defRPr>
            </a:pPr>
            <a:endParaRPr dirty="0"/>
          </a:p>
          <a:p>
            <a:pPr algn="l" defTabSz="457200">
              <a:lnSpc>
                <a:spcPct val="115000"/>
              </a:lnSpc>
              <a:defRPr sz="1800" b="1">
                <a:latin typeface="Garamond"/>
                <a:ea typeface="Garamond"/>
                <a:cs typeface="Garamond"/>
                <a:sym typeface="Garamond"/>
              </a:defRPr>
            </a:pPr>
            <a:r>
              <a:rPr dirty="0"/>
              <a:t>Responding to Subpoenas</a:t>
            </a:r>
            <a:endParaRPr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r>
              <a:rPr dirty="0"/>
              <a:t>All information you provide to us in connection with this engagement will be maintained by us on a strictly confidential basis.  If we receive a summons or subpoena which our legal counsel determines requires us to produce documents from this engagement or testify about this engagement and we are not prohibited from doing so by law or regulation, we agree to inform you of such summons or subpoena as soon as practical.</a:t>
            </a:r>
          </a:p>
          <a:p>
            <a:pPr algn="l" defTabSz="457200">
              <a:lnSpc>
                <a:spcPct val="115000"/>
              </a:lnSpc>
              <a:defRPr sz="1800">
                <a:latin typeface="Garamond"/>
                <a:ea typeface="Garamond"/>
                <a:cs typeface="Garamond"/>
                <a:sym typeface="Garamond"/>
              </a:defRPr>
            </a:pPr>
            <a:endParaRPr dirty="0"/>
          </a:p>
          <a:p>
            <a:pPr algn="l" defTabSz="457200">
              <a:lnSpc>
                <a:spcPct val="115000"/>
              </a:lnSpc>
              <a:defRPr sz="1800">
                <a:latin typeface="Garamond"/>
                <a:ea typeface="Garamond"/>
                <a:cs typeface="Garamond"/>
                <a:sym typeface="Garamond"/>
              </a:defRPr>
            </a:pPr>
            <a:r>
              <a:rPr dirty="0"/>
              <a:t>You may, within the time frame permitted for our firm to respond to any request, initiate such legal action as you deem appropriate at your own expense to attempt to limit discovery.  If you take no action within the time permitted for us to respond, or if your action does not result in a judicial order protecting us from supplying requested information, we may construe your inaction or failure as consent to comply with the request.  If we are not a party to the proceeding in which the information is sought, you agree to reimburse us for our professional time and expenses, as well as the fees and expenses of our counsel incurred in responding to such requests. </a:t>
            </a:r>
          </a:p>
          <a:p>
            <a:pPr algn="l" defTabSz="457200">
              <a:lnSpc>
                <a:spcPct val="115000"/>
              </a:lnSpc>
              <a:defRPr sz="1800">
                <a:latin typeface="Garamond"/>
                <a:ea typeface="Garamond"/>
                <a:cs typeface="Garamond"/>
                <a:sym typeface="Garamond"/>
              </a:defRPr>
            </a:pPr>
            <a:endParaRPr dirty="0"/>
          </a:p>
          <a:p>
            <a:pPr algn="l" defTabSz="457200">
              <a:lnSpc>
                <a:spcPct val="115000"/>
              </a:lnSpc>
              <a:defRPr sz="1800" b="1">
                <a:latin typeface="Garamond"/>
                <a:ea typeface="Garamond"/>
                <a:cs typeface="Garamond"/>
                <a:sym typeface="Garamond"/>
              </a:defRPr>
            </a:pPr>
            <a:r>
              <a:rPr dirty="0"/>
              <a:t>Responding to Outside Inquiries </a:t>
            </a:r>
          </a:p>
          <a:p>
            <a:pPr algn="l" defTabSz="457200">
              <a:lnSpc>
                <a:spcPct val="115000"/>
              </a:lnSpc>
              <a:defRPr sz="1800">
                <a:latin typeface="Garamond"/>
                <a:ea typeface="Garamond"/>
                <a:cs typeface="Garamond"/>
                <a:sym typeface="Garamond"/>
              </a:defRPr>
            </a:pPr>
            <a:r>
              <a:rPr dirty="0"/>
              <a:t>We may receive requests for information in our possession arising out of this engagement.  The requests may come from governmental agencies, courts, or other tribunals.  If permitted, we may notify you of any request for information prior to responding.  In certain proceedings, an accountant-client privilege may exist.  You agree that we are not under any obligation to assert any privilege to protect the release of information.  You may, prior to our response to any request, initiate legal action to prevent or limit our response.  Unless you promptly initiate such action after we notify you at your last known address, as reflected in our files, we will release the information requested.</a:t>
            </a:r>
            <a:endParaRPr dirty="0">
              <a:latin typeface="Times New Roman"/>
              <a:ea typeface="Times New Roman"/>
              <a:cs typeface="Times New Roman"/>
              <a:sym typeface="Times New Roman"/>
            </a:endParaRPr>
          </a:p>
          <a:p>
            <a:pPr algn="just" defTabSz="457200">
              <a:lnSpc>
                <a:spcPct val="125000"/>
              </a:lnSpc>
              <a:spcBef>
                <a:spcPts val="1600"/>
              </a:spcBef>
              <a:defRPr sz="900">
                <a:solidFill>
                  <a:srgbClr val="5F5A4E"/>
                </a:solidFill>
                <a:latin typeface="Garamond"/>
                <a:ea typeface="Garamond"/>
                <a:cs typeface="Garamond"/>
                <a:sym typeface="Garamond"/>
              </a:defRPr>
            </a:pPr>
            <a:endParaRPr dirty="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sz="900" dirty="0">
              <a:latin typeface="Times New Roman"/>
              <a:ea typeface="Times New Roman"/>
              <a:cs typeface="Times New Roman"/>
              <a:sym typeface="Times New Roman"/>
            </a:endParaRPr>
          </a:p>
          <a:p>
            <a:pPr algn="l" defTabSz="457200">
              <a:lnSpc>
                <a:spcPct val="125000"/>
              </a:lnSpc>
              <a:spcBef>
                <a:spcPts val="1600"/>
              </a:spcBef>
              <a:defRPr sz="1000">
                <a:solidFill>
                  <a:srgbClr val="5F5A4E"/>
                </a:solidFill>
                <a:latin typeface="Garamond"/>
                <a:ea typeface="Garamond"/>
                <a:cs typeface="Garamond"/>
                <a:sym typeface="Garamond"/>
              </a:defRPr>
            </a:pPr>
            <a:endParaRPr sz="900" dirty="0">
              <a:latin typeface="Times New Roman"/>
              <a:ea typeface="Times New Roman"/>
              <a:cs typeface="Times New Roman"/>
              <a:sym typeface="Times New Roman"/>
            </a:endParaRPr>
          </a:p>
        </p:txBody>
      </p:sp>
      <p:sp>
        <p:nvSpPr>
          <p:cNvPr id="151" name="Responsibilities"/>
          <p:cNvSpPr txBox="1"/>
          <p:nvPr/>
        </p:nvSpPr>
        <p:spPr>
          <a:xfrm>
            <a:off x="844684" y="22503"/>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rPr dirty="0"/>
              <a:t>Responsibilities</a:t>
            </a:r>
          </a:p>
        </p:txBody>
      </p:sp>
      <p:sp>
        <p:nvSpPr>
          <p:cNvPr id="152" name="Rectangle"/>
          <p:cNvSpPr/>
          <p:nvPr/>
        </p:nvSpPr>
        <p:spPr>
          <a:xfrm>
            <a:off x="882726" y="784589"/>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53"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54"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In accordance with the Federal Trade Commission rule, Privacy of Consumer Financial Information, we are required to inform you of our policy regarding privacy of client information.…"/>
          <p:cNvSpPr txBox="1"/>
          <p:nvPr/>
        </p:nvSpPr>
        <p:spPr>
          <a:xfrm>
            <a:off x="792275" y="1345745"/>
            <a:ext cx="8155115" cy="1046125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In accordance with the Federal Trade Commission rule, </a:t>
            </a:r>
            <a:r>
              <a:rPr i="1"/>
              <a:t>Privacy of Consumer Financial Information, </a:t>
            </a:r>
            <a:r>
              <a:t>we are required to inform you of our policy regarding privacy of client information.  </a:t>
            </a:r>
          </a:p>
          <a:p>
            <a:pPr algn="l" defTabSz="457200">
              <a:lnSpc>
                <a:spcPct val="115000"/>
              </a:lnSpc>
              <a:defRPr sz="1800" b="1">
                <a:latin typeface="Garamond"/>
                <a:ea typeface="Garamond"/>
                <a:cs typeface="Garamond"/>
                <a:sym typeface="Garamond"/>
              </a:defRPr>
            </a:pPr>
            <a:endParaRPr/>
          </a:p>
          <a:p>
            <a:pPr algn="l" defTabSz="457200">
              <a:lnSpc>
                <a:spcPct val="115000"/>
              </a:lnSpc>
              <a:defRPr sz="1800" b="1">
                <a:latin typeface="Garamond"/>
                <a:ea typeface="Garamond"/>
                <a:cs typeface="Garamond"/>
                <a:sym typeface="Garamond"/>
              </a:defRPr>
            </a:pPr>
            <a:r>
              <a:t>Types of Nonpublic Personal Information We Collect</a:t>
            </a:r>
          </a:p>
          <a:p>
            <a:pPr algn="l" defTabSz="457200">
              <a:lnSpc>
                <a:spcPct val="115000"/>
              </a:lnSpc>
              <a:defRPr sz="1800">
                <a:latin typeface="Garamond"/>
                <a:ea typeface="Garamond"/>
                <a:cs typeface="Garamond"/>
                <a:sym typeface="Garamond"/>
              </a:defRPr>
            </a:pPr>
            <a:r>
              <a:t>We collect nonpublic personal information about you that is provided to us by you or obtained by us from third parties with your authorization.</a:t>
            </a:r>
          </a:p>
          <a:p>
            <a:pPr algn="l" defTabSz="457200">
              <a:lnSpc>
                <a:spcPct val="115000"/>
              </a:lnSpc>
              <a:defRPr sz="1800">
                <a:latin typeface="Garamond"/>
                <a:ea typeface="Garamond"/>
                <a:cs typeface="Garamond"/>
                <a:sym typeface="Garamond"/>
              </a:defRPr>
            </a:pPr>
            <a:endParaRPr/>
          </a:p>
          <a:p>
            <a:pPr algn="l" defTabSz="457200">
              <a:lnSpc>
                <a:spcPct val="115000"/>
              </a:lnSpc>
              <a:defRPr sz="1800" b="1">
                <a:latin typeface="Garamond"/>
                <a:ea typeface="Garamond"/>
                <a:cs typeface="Garamond"/>
                <a:sym typeface="Garamond"/>
              </a:defRPr>
            </a:pPr>
            <a:r>
              <a:t>Parties to Whom We Disclose Information</a:t>
            </a:r>
          </a:p>
          <a:p>
            <a:pPr algn="l" defTabSz="457200">
              <a:lnSpc>
                <a:spcPct val="115000"/>
              </a:lnSpc>
              <a:defRPr sz="1800">
                <a:latin typeface="Garamond"/>
                <a:ea typeface="Garamond"/>
                <a:cs typeface="Garamond"/>
                <a:sym typeface="Garamond"/>
              </a:defRPr>
            </a:pPr>
            <a:r>
              <a:t>For current and former clients, we do not disclose any nonpublic personal information obtained in the course of our practice except as required or permitted by law.  Permitted disclosures include, for instance, providing information to our employees, and in limited situations, to unrelated third parties who need to know that information to assist us in providing services to you.  In all such situations, we stress the confidential nature of information being shared.</a:t>
            </a:r>
            <a:endParaRPr>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a:latin typeface="Times New Roman"/>
              <a:ea typeface="Times New Roman"/>
              <a:cs typeface="Times New Roman"/>
              <a:sym typeface="Times New Roman"/>
            </a:endParaRPr>
          </a:p>
          <a:p>
            <a:pPr algn="l" defTabSz="457200">
              <a:lnSpc>
                <a:spcPct val="115000"/>
              </a:lnSpc>
              <a:defRPr sz="1800" b="1">
                <a:latin typeface="Garamond"/>
                <a:ea typeface="Garamond"/>
                <a:cs typeface="Garamond"/>
                <a:sym typeface="Garamond"/>
              </a:defRPr>
            </a:pPr>
            <a:r>
              <a:t>Protecting the Confidentiality and Security of Current and Former Clients’ Information</a:t>
            </a:r>
          </a:p>
          <a:p>
            <a:pPr algn="l" defTabSz="457200">
              <a:lnSpc>
                <a:spcPct val="115000"/>
              </a:lnSpc>
              <a:defRPr sz="1800">
                <a:latin typeface="Garamond"/>
                <a:ea typeface="Garamond"/>
                <a:cs typeface="Garamond"/>
                <a:sym typeface="Garamond"/>
              </a:defRPr>
            </a:pPr>
            <a:r>
              <a:t>We retain records relating to professional services that we provide so that we are better able to assist you with your professional needs and, in some cases, to comply with professional guidelines.  To guard your nonpublic personal information, we maintain physical, electronic and procedural safeguards that comply with our professional standards.</a:t>
            </a:r>
            <a:endParaRPr b="1" i="1">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b="1" i="1">
              <a:latin typeface="Times New Roman"/>
              <a:ea typeface="Times New Roman"/>
              <a:cs typeface="Times New Roman"/>
              <a:sym typeface="Times New Roman"/>
            </a:endParaRPr>
          </a:p>
          <a:p>
            <a:pPr algn="l" defTabSz="457200">
              <a:lnSpc>
                <a:spcPct val="115000"/>
              </a:lnSpc>
              <a:defRPr sz="1800" b="1">
                <a:latin typeface="Garamond"/>
                <a:ea typeface="Garamond"/>
                <a:cs typeface="Garamond"/>
                <a:sym typeface="Garamond"/>
              </a:defRPr>
            </a:pPr>
            <a:r>
              <a:t>Electronic Data Communication and Storage</a:t>
            </a:r>
          </a:p>
          <a:p>
            <a:pPr algn="l" defTabSz="457200">
              <a:lnSpc>
                <a:spcPct val="115000"/>
              </a:lnSpc>
              <a:defRPr sz="1800">
                <a:latin typeface="Garamond"/>
                <a:ea typeface="Garamond"/>
                <a:cs typeface="Garamond"/>
                <a:sym typeface="Garamond"/>
              </a:defRPr>
            </a:pPr>
            <a:r>
              <a:t>In the interest of facilitating our services to your company, we may send data over the Internet, store electronic data via computer software applications hosted remotely on the Internet, or allow access of data through third-party vendors’ secured portals or clouds.  Electronic data that is confidential to your company may be transmitted or stored using these methods.  We may use third-party service providers to store or transmit this data, such as providers of tax return preparation software. In using these data communication and storage methods, our firm employs measures designed to maintain data security.  We use reasonable efforts to keep such communications and data access secure in accordance with our obligations under applicable laws and professional standards, and we require all of our third-party vendors to do the same.  </a:t>
            </a:r>
          </a:p>
        </p:txBody>
      </p:sp>
      <p:sp>
        <p:nvSpPr>
          <p:cNvPr id="158" name="Privacy Policy"/>
          <p:cNvSpPr txBox="1"/>
          <p:nvPr/>
        </p:nvSpPr>
        <p:spPr>
          <a:xfrm>
            <a:off x="806210" y="311764"/>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Privacy Policy</a:t>
            </a:r>
          </a:p>
        </p:txBody>
      </p:sp>
      <p:sp>
        <p:nvSpPr>
          <p:cNvPr id="159" name="Rectangle"/>
          <p:cNvSpPr/>
          <p:nvPr/>
        </p:nvSpPr>
        <p:spPr>
          <a:xfrm>
            <a:off x="844252" y="1073849"/>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60"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61"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Electronic Data Communication and Storage…"/>
          <p:cNvSpPr txBox="1"/>
          <p:nvPr/>
        </p:nvSpPr>
        <p:spPr>
          <a:xfrm>
            <a:off x="795758" y="1234161"/>
            <a:ext cx="8155116" cy="2823267"/>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b="1">
                <a:latin typeface="Garamond"/>
                <a:ea typeface="Garamond"/>
                <a:cs typeface="Garamond"/>
                <a:sym typeface="Garamond"/>
              </a:defRPr>
            </a:pPr>
            <a:r>
              <a:t>Electronic Data Communication and Storage</a:t>
            </a:r>
          </a:p>
          <a:p>
            <a:pPr algn="l" defTabSz="457200">
              <a:lnSpc>
                <a:spcPct val="115000"/>
              </a:lnSpc>
              <a:defRPr sz="1800">
                <a:latin typeface="Garamond"/>
                <a:ea typeface="Garamond"/>
                <a:cs typeface="Garamond"/>
                <a:sym typeface="Garamond"/>
              </a:defRPr>
            </a:pPr>
            <a:r>
              <a:t>You recognize and accept that we have no control over the unauthorized interception or breach of any communications or data once it has been sent or has been subject to unauthorized access, notwithstanding all reasonable security measures employed by us or our third-party vendors, and consent to our use of these electronic devices and applications during this engagement.</a:t>
            </a:r>
            <a:endParaRPr>
              <a:latin typeface="Times New Roman"/>
              <a:ea typeface="Times New Roman"/>
              <a:cs typeface="Times New Roman"/>
              <a:sym typeface="Times New Roman"/>
            </a:endParaRPr>
          </a:p>
          <a:p>
            <a:pPr algn="just" defTabSz="457200">
              <a:lnSpc>
                <a:spcPct val="125000"/>
              </a:lnSpc>
              <a:spcBef>
                <a:spcPts val="1600"/>
              </a:spcBef>
              <a:defRPr sz="900">
                <a:solidFill>
                  <a:srgbClr val="5F5A4E"/>
                </a:solidFill>
                <a:latin typeface="Garamond"/>
                <a:ea typeface="Garamond"/>
                <a:cs typeface="Garamond"/>
                <a:sym typeface="Garamond"/>
              </a:defRPr>
            </a:pPr>
            <a:endParaRPr>
              <a:latin typeface="Times New Roman"/>
              <a:ea typeface="Times New Roman"/>
              <a:cs typeface="Times New Roman"/>
              <a:sym typeface="Times New Roman"/>
            </a:endParaRPr>
          </a:p>
          <a:p>
            <a:pPr algn="l" defTabSz="457200">
              <a:lnSpc>
                <a:spcPct val="125000"/>
              </a:lnSpc>
              <a:spcBef>
                <a:spcPts val="1600"/>
              </a:spcBef>
              <a:defRPr sz="1000">
                <a:solidFill>
                  <a:srgbClr val="5F5A4E"/>
                </a:solidFill>
                <a:latin typeface="Garamond"/>
                <a:ea typeface="Garamond"/>
                <a:cs typeface="Garamond"/>
                <a:sym typeface="Garamond"/>
              </a:defRPr>
            </a:pPr>
            <a:endParaRPr>
              <a:latin typeface="Times New Roman"/>
              <a:ea typeface="Times New Roman"/>
              <a:cs typeface="Times New Roman"/>
              <a:sym typeface="Times New Roman"/>
            </a:endParaRPr>
          </a:p>
        </p:txBody>
      </p:sp>
      <p:sp>
        <p:nvSpPr>
          <p:cNvPr id="165" name="Privacy Policy (continued)"/>
          <p:cNvSpPr txBox="1"/>
          <p:nvPr/>
        </p:nvSpPr>
        <p:spPr>
          <a:xfrm>
            <a:off x="809694" y="157649"/>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rPr dirty="0"/>
              <a:t>Privacy Policy (continued)</a:t>
            </a:r>
          </a:p>
        </p:txBody>
      </p:sp>
      <p:sp>
        <p:nvSpPr>
          <p:cNvPr id="166" name="Rectangle"/>
          <p:cNvSpPr/>
          <p:nvPr/>
        </p:nvSpPr>
        <p:spPr>
          <a:xfrm>
            <a:off x="847736" y="962265"/>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67"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68"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
        <p:nvSpPr>
          <p:cNvPr id="170" name="The firm may from time to time, and depending on the circumstances, use third-party service providers in serving your account. We may share confidential information about you with these service providers, but remain committed to maintaining the confidentiality and security of your information.…"/>
          <p:cNvSpPr txBox="1"/>
          <p:nvPr/>
        </p:nvSpPr>
        <p:spPr>
          <a:xfrm>
            <a:off x="802726" y="4266710"/>
            <a:ext cx="8155116" cy="525018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The firm may from time to time, and depending on the circumstances, use third-party service providers in serving your account. We may share confidential information about you with these service providers, but remain committed to maintaining the confidentiality and security of your information.</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Accordingly, we maintain internal policies, procedures and safeguards to protect the confidentiality of your personal information. In addition, we will secure confidentiality agreements with all service providers to maintain the confidentiality of your information and we will take reasonable precautions to determine that they have appropriate procedures in place to prevent the unauthorized release of your confidential information to others.</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In the event that we are unable to secure an appropriate confidentiality agreement, you will be asked to provide your consent prior to the sharing of your confidential information with the third-party service provider. Furthermore, the firm will remain responsible for the work provided by any such third-party service providers.</a:t>
            </a:r>
          </a:p>
        </p:txBody>
      </p:sp>
      <p:sp>
        <p:nvSpPr>
          <p:cNvPr id="171" name="Outsourcing"/>
          <p:cNvSpPr txBox="1"/>
          <p:nvPr/>
        </p:nvSpPr>
        <p:spPr>
          <a:xfrm>
            <a:off x="816661" y="3190199"/>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Outsourcing</a:t>
            </a:r>
          </a:p>
        </p:txBody>
      </p:sp>
      <p:sp>
        <p:nvSpPr>
          <p:cNvPr id="172" name="Rectangle"/>
          <p:cNvSpPr/>
          <p:nvPr/>
        </p:nvSpPr>
        <p:spPr>
          <a:xfrm>
            <a:off x="854704" y="3994815"/>
            <a:ext cx="990494"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75"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
        <p:nvSpPr>
          <p:cNvPr id="177" name="We reserve the right to withdraw from this engagement without rendering services for any reason, if you fail to comply with the terms of this engagement letter, if you disagree with our recommendations regarding financial reporting presentation, or if we determine professional standards required our withdrawal for any other reason.…"/>
          <p:cNvSpPr txBox="1"/>
          <p:nvPr/>
        </p:nvSpPr>
        <p:spPr>
          <a:xfrm>
            <a:off x="792275" y="1290187"/>
            <a:ext cx="8155115" cy="389096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We reserve the right to withdraw from this engagement without rendering services for any reason, if you fail to comply with the terms of this engagement letter, if you disagree with our recommendations regarding financial reporting presentation, or if we determine professional standards required our withdrawal for any other reason.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At the completion of our engagement, the original source documents will be returned to you.  Workpapers and other documents created by us are our property.  Such original workpapers will remain in our control, and copies are not to be distributed without our prior written consent.</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If any portion of this agreement is deemed invalid or unenforceable, said finding shall not operate to invalidate the remainder of the terms set forth in this engagement letter.</a:t>
            </a:r>
            <a:endParaRPr sz="1000">
              <a:latin typeface="Times New Roman"/>
              <a:ea typeface="Times New Roman"/>
              <a:cs typeface="Times New Roman"/>
              <a:sym typeface="Times New Roman"/>
            </a:endParaRPr>
          </a:p>
        </p:txBody>
      </p:sp>
      <p:sp>
        <p:nvSpPr>
          <p:cNvPr id="178" name="Termination"/>
          <p:cNvSpPr txBox="1"/>
          <p:nvPr/>
        </p:nvSpPr>
        <p:spPr>
          <a:xfrm>
            <a:off x="806210" y="234941"/>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rPr dirty="0"/>
              <a:t>Termination</a:t>
            </a:r>
          </a:p>
        </p:txBody>
      </p:sp>
      <p:sp>
        <p:nvSpPr>
          <p:cNvPr id="179" name="Rectangle"/>
          <p:cNvSpPr/>
          <p:nvPr/>
        </p:nvSpPr>
        <p:spPr>
          <a:xfrm>
            <a:off x="844252" y="1018292"/>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80" name="This Agreement shall be governed in all respects by the laws of the United States of America and by the laws of the State of [YOUR STATE], as such laws are applied to agreements entered into and to be performed entirely within Florida between Florida residents.…"/>
          <p:cNvSpPr txBox="1"/>
          <p:nvPr/>
        </p:nvSpPr>
        <p:spPr>
          <a:xfrm>
            <a:off x="799242" y="6140822"/>
            <a:ext cx="8155116" cy="327755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This Agreement shall be governed in all respects by the laws of the United States of America and by the laws of the State of [YOUR STATE], as such laws are applied to agreements entered into and to be performed entirely within Florida between Florida residents.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Each of the parties irrevocably consents to the exclusive personal jurisdiction of the federal and state courts located in Florida, as applicable, for any matter arising out of or relating to this Agreement, except that in actions seeking to enforce any order or any judgment of such federal or state courts located in Florida, such personal jurisdiction shall be nonexclusive.</a:t>
            </a:r>
            <a:endParaRPr sz="1000">
              <a:latin typeface="Times New Roman"/>
              <a:ea typeface="Times New Roman"/>
              <a:cs typeface="Times New Roman"/>
              <a:sym typeface="Times New Roman"/>
            </a:endParaRPr>
          </a:p>
        </p:txBody>
      </p:sp>
      <p:sp>
        <p:nvSpPr>
          <p:cNvPr id="181" name="Governing Law"/>
          <p:cNvSpPr txBox="1"/>
          <p:nvPr/>
        </p:nvSpPr>
        <p:spPr>
          <a:xfrm>
            <a:off x="813177" y="5085575"/>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Governing Law</a:t>
            </a:r>
          </a:p>
        </p:txBody>
      </p:sp>
      <p:sp>
        <p:nvSpPr>
          <p:cNvPr id="182" name="Rectangle"/>
          <p:cNvSpPr/>
          <p:nvPr/>
        </p:nvSpPr>
        <p:spPr>
          <a:xfrm>
            <a:off x="851220" y="5868926"/>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Our professional fee for the services outlined above will be based upon the complexity of the work to be performed and our professional time to complete the work.  Additionally, this fee is dependent on the availability, quality, and completeness of your records.  You agree that you will deliver all records requested by our staff to complete this engagement on a timely basis.…"/>
          <p:cNvSpPr txBox="1"/>
          <p:nvPr/>
        </p:nvSpPr>
        <p:spPr>
          <a:xfrm>
            <a:off x="792275" y="1361043"/>
            <a:ext cx="8155115" cy="463531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Our professional fee for the services outlined above will be based upon the complexity of the work to be performed and our professional time to complete the work.  Additionally, this fee is dependent on the availability, quality, and completeness of your records.  You agree that you will deliver all records requested by our staff to complete this engagement on a timely basis.  </a:t>
            </a:r>
            <a:endParaRPr>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r>
              <a:t>In the event your records are not submitted in a timely manner or they are incomplete or unusable, we reserve the right to charge additional fees and expenses for the services required to correct the problem.  If this occurs, we will contact you to discuss the matters and the anticipated delay in completing our engagement prior to rendering further services.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We will debit your account for our professional fees, expenses and out-of-pocket costs as of the date we deliver our work product to you on the XX of each month.</a:t>
            </a:r>
            <a:endParaRPr sz="1000">
              <a:latin typeface="Times New Roman"/>
              <a:ea typeface="Times New Roman"/>
              <a:cs typeface="Times New Roman"/>
              <a:sym typeface="Times New Roman"/>
            </a:endParaRPr>
          </a:p>
          <a:p>
            <a:pPr algn="l" defTabSz="457200">
              <a:lnSpc>
                <a:spcPct val="115000"/>
              </a:lnSpc>
              <a:defRPr sz="1800">
                <a:latin typeface="Garamond"/>
                <a:ea typeface="Garamond"/>
                <a:cs typeface="Garamond"/>
                <a:sym typeface="Garamond"/>
              </a:defRPr>
            </a:pPr>
            <a:endParaRPr sz="1000">
              <a:latin typeface="Times New Roman"/>
              <a:ea typeface="Times New Roman"/>
              <a:cs typeface="Times New Roman"/>
              <a:sym typeface="Times New Roman"/>
            </a:endParaRPr>
          </a:p>
        </p:txBody>
      </p:sp>
      <p:sp>
        <p:nvSpPr>
          <p:cNvPr id="185" name="Invoice Procedures"/>
          <p:cNvSpPr txBox="1"/>
          <p:nvPr/>
        </p:nvSpPr>
        <p:spPr>
          <a:xfrm>
            <a:off x="806210" y="305797"/>
            <a:ext cx="8155115"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t>Invoice Procedures</a:t>
            </a:r>
          </a:p>
        </p:txBody>
      </p:sp>
      <p:sp>
        <p:nvSpPr>
          <p:cNvPr id="186" name="Rectangle"/>
          <p:cNvSpPr/>
          <p:nvPr/>
        </p:nvSpPr>
        <p:spPr>
          <a:xfrm>
            <a:off x="844252" y="1089148"/>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87" name="Expenses"/>
          <p:cNvSpPr txBox="1"/>
          <p:nvPr/>
        </p:nvSpPr>
        <p:spPr>
          <a:xfrm>
            <a:off x="795758" y="5405498"/>
            <a:ext cx="8155116" cy="8128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lvl1pPr algn="l" defTabSz="457200">
              <a:lnSpc>
                <a:spcPts val="5900"/>
              </a:lnSpc>
              <a:spcBef>
                <a:spcPts val="800"/>
              </a:spcBef>
              <a:defRPr sz="2500" b="1">
                <a:latin typeface="Garamond"/>
                <a:ea typeface="Garamond"/>
                <a:cs typeface="Garamond"/>
                <a:sym typeface="Garamond"/>
              </a:defRPr>
            </a:lvl1pPr>
          </a:lstStyle>
          <a:p>
            <a:r>
              <a:rPr dirty="0"/>
              <a:t>Expenses</a:t>
            </a:r>
          </a:p>
        </p:txBody>
      </p:sp>
      <p:sp>
        <p:nvSpPr>
          <p:cNvPr id="188" name="Rectangle"/>
          <p:cNvSpPr/>
          <p:nvPr/>
        </p:nvSpPr>
        <p:spPr>
          <a:xfrm>
            <a:off x="833801" y="6188849"/>
            <a:ext cx="990495" cy="91029"/>
          </a:xfrm>
          <a:prstGeom prst="rect">
            <a:avLst/>
          </a:prstGeom>
          <a:solidFill>
            <a:srgbClr val="D66B4E"/>
          </a:solidFill>
          <a:ln w="3175">
            <a:miter lim="400000"/>
          </a:ln>
        </p:spPr>
        <p:txBody>
          <a:bodyPr lIns="45719" rIns="45719" anchor="ctr"/>
          <a:lstStyle/>
          <a:p>
            <a:pPr algn="l" defTabSz="1828433">
              <a:defRPr sz="3600">
                <a:solidFill>
                  <a:srgbClr val="91969B"/>
                </a:solidFill>
                <a:latin typeface="Lato Light"/>
                <a:ea typeface="Lato Light"/>
                <a:cs typeface="Lato Light"/>
                <a:sym typeface="Lato Light"/>
              </a:defRPr>
            </a:pPr>
            <a:endParaRPr/>
          </a:p>
        </p:txBody>
      </p:sp>
      <p:sp>
        <p:nvSpPr>
          <p:cNvPr id="189" name="Company shall reimburse the firm for reasonable expenses incurred in connection with performance of services under this Agreement, provided that the expenses are approved in advance by the CEO of Company and the firm promptly provides documentation satisfactory to Company to support the firms’s request for reimbursement.…"/>
          <p:cNvSpPr txBox="1"/>
          <p:nvPr/>
        </p:nvSpPr>
        <p:spPr>
          <a:xfrm>
            <a:off x="781823" y="6621872"/>
            <a:ext cx="8155116" cy="248983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p>
            <a:pPr algn="l" defTabSz="457200">
              <a:lnSpc>
                <a:spcPct val="115000"/>
              </a:lnSpc>
              <a:defRPr sz="1800">
                <a:latin typeface="Garamond"/>
                <a:ea typeface="Garamond"/>
                <a:cs typeface="Garamond"/>
                <a:sym typeface="Garamond"/>
              </a:defRPr>
            </a:pPr>
            <a:r>
              <a:t>Company shall reimburse the firm for reasonable expenses incurred in connection with performance of services under this Agreement, provided that the expenses are approved in advance by the CEO of Company and the firm promptly provides documentation satisfactory to Company to support the firms’s request for reimbursement. </a:t>
            </a:r>
          </a:p>
          <a:p>
            <a:pPr algn="l" defTabSz="457200">
              <a:lnSpc>
                <a:spcPct val="115000"/>
              </a:lnSpc>
              <a:defRPr sz="1800">
                <a:latin typeface="Garamond"/>
                <a:ea typeface="Garamond"/>
                <a:cs typeface="Garamond"/>
                <a:sym typeface="Garamond"/>
              </a:defRPr>
            </a:pPr>
            <a:endParaRPr/>
          </a:p>
          <a:p>
            <a:pPr algn="l" defTabSz="457200">
              <a:lnSpc>
                <a:spcPct val="115000"/>
              </a:lnSpc>
              <a:defRPr sz="1800">
                <a:latin typeface="Garamond"/>
                <a:ea typeface="Garamond"/>
                <a:cs typeface="Garamond"/>
                <a:sym typeface="Garamond"/>
              </a:defRPr>
            </a:pPr>
            <a:r>
              <a:t>Mileage reimbursement for travel by automobile shall be at the applicable legal rate established by the Internal Revenue Service.</a:t>
            </a:r>
          </a:p>
        </p:txBody>
      </p:sp>
      <p:sp>
        <p:nvSpPr>
          <p:cNvPr id="190" name="COMPANY NAME, LLC"/>
          <p:cNvSpPr txBox="1"/>
          <p:nvPr/>
        </p:nvSpPr>
        <p:spPr>
          <a:xfrm>
            <a:off x="7507078" y="12421595"/>
            <a:ext cx="2062348" cy="307341"/>
          </a:xfrm>
          <a:prstGeom prst="rect">
            <a:avLst/>
          </a:prstGeom>
          <a:ln w="3175">
            <a:miter lim="400000"/>
          </a:ln>
          <a:extLst>
            <a:ext uri="{C572A759-6A51-4108-AA02-DFA0A04FC94B}">
              <ma14:wrappingTextBoxFlag xmlns:ma14="http://schemas.microsoft.com/office/mac/drawingml/2011/main" xmlns="" val="1"/>
            </a:ext>
          </a:extLst>
        </p:spPr>
        <p:txBody>
          <a:bodyPr wrap="none" lIns="45719" rIns="45719">
            <a:spAutoFit/>
          </a:bodyPr>
          <a:lstStyle>
            <a:lvl1pPr algn="l" defTabSz="1828433">
              <a:defRPr sz="1500">
                <a:latin typeface="Garamond"/>
                <a:ea typeface="Garamond"/>
                <a:cs typeface="Garamond"/>
                <a:sym typeface="Garamond"/>
              </a:defRPr>
            </a:lvl1pPr>
          </a:lstStyle>
          <a:p>
            <a:r>
              <a:t>COMPANY NAME, LLC</a:t>
            </a:r>
          </a:p>
        </p:txBody>
      </p:sp>
      <p:pic>
        <p:nvPicPr>
          <p:cNvPr id="191" name="your-logo-here-27.png" descr="your-logo-here-27.png"/>
          <p:cNvPicPr>
            <a:picLocks noChangeAspect="1"/>
          </p:cNvPicPr>
          <p:nvPr/>
        </p:nvPicPr>
        <p:blipFill>
          <a:blip r:embed="rId2">
            <a:extLst/>
          </a:blip>
          <a:stretch>
            <a:fillRect/>
          </a:stretch>
        </p:blipFill>
        <p:spPr>
          <a:xfrm>
            <a:off x="45969" y="12175214"/>
            <a:ext cx="812801" cy="812801"/>
          </a:xfrm>
          <a:prstGeom prst="rect">
            <a:avLst/>
          </a:prstGeom>
          <a:ln w="3175">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381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254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381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254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2769</Words>
  <Application>Microsoft Macintosh PowerPoint</Application>
  <PresentationFormat>Custom</PresentationFormat>
  <Paragraphs>188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Garamond</vt:lpstr>
      <vt:lpstr>Helvetica</vt:lpstr>
      <vt:lpstr>Helvetica Light</vt:lpstr>
      <vt:lpstr>Helvetica Neue</vt:lpstr>
      <vt:lpstr>Lato Light</vt:lpstr>
      <vt:lpstr>Times New Roman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Shahram Zarshenas</cp:lastModifiedBy>
  <cp:revision>3</cp:revision>
  <dcterms:modified xsi:type="dcterms:W3CDTF">2019-05-14T01:21:24Z</dcterms:modified>
</cp:coreProperties>
</file>